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4630400" cy="8229600"/>
  <p:notesSz cx="8229600" cy="14630400"/>
  <p:embeddedFontLst>
    <p:embeddedFont>
      <p:font typeface="MuseoModerno Medium" panose="020B0604020202020204" charset="0"/>
      <p:regular r:id="rId44"/>
    </p:embeddedFont>
    <p:embeddedFont>
      <p:font typeface="Source Sans Pro" panose="020B0503030403020204" pitchFamily="34" charset="0"/>
      <p:regular r:id="rId45"/>
      <p:bold r:id="rId46"/>
      <p:italic r:id="rId47"/>
      <p:boldItalic r:id="rId48"/>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4" autoAdjust="0"/>
    <p:restoredTop sz="94610"/>
  </p:normalViewPr>
  <p:slideViewPr>
    <p:cSldViewPr snapToGrid="0" snapToObjects="1">
      <p:cViewPr varScale="1">
        <p:scale>
          <a:sx n="86" d="100"/>
          <a:sy n="86" d="100"/>
        </p:scale>
        <p:origin x="138"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04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E203.E32.L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2" name="Text 0"/>
          <p:cNvSpPr/>
          <p:nvPr/>
        </p:nvSpPr>
        <p:spPr>
          <a:xfrm>
            <a:off x="1027628" y="2115979"/>
            <a:ext cx="12575024" cy="708779"/>
          </a:xfrm>
          <a:prstGeom prst="rect">
            <a:avLst/>
          </a:prstGeom>
          <a:noFill/>
          <a:ln/>
        </p:spPr>
        <p:txBody>
          <a:bodyPr wrap="none" lIns="0" tIns="0" rIns="0" bIns="0" rtlCol="0" anchor="t"/>
          <a:lstStyle/>
          <a:p>
            <a:pPr marL="0" indent="0" algn="ctr">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HỆ THỐNG QUẢN TRỊ QUY TRÌNH NGHIỆP VỤ</a:t>
            </a:r>
            <a:endParaRPr lang="en-US" sz="4450" dirty="0"/>
          </a:p>
        </p:txBody>
      </p:sp>
      <p:sp>
        <p:nvSpPr>
          <p:cNvPr id="3" name="Text 1"/>
          <p:cNvSpPr/>
          <p:nvPr/>
        </p:nvSpPr>
        <p:spPr>
          <a:xfrm>
            <a:off x="793790" y="3278386"/>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Phân tích điển hình tại Công ty Cổ phần Taekwang Vina</a:t>
            </a:r>
            <a:endParaRPr lang="en-US" sz="1750" dirty="0"/>
          </a:p>
        </p:txBody>
      </p:sp>
      <p:sp>
        <p:nvSpPr>
          <p:cNvPr id="4" name="Text 2"/>
          <p:cNvSpPr/>
          <p:nvPr/>
        </p:nvSpPr>
        <p:spPr>
          <a:xfrm>
            <a:off x="793790" y="389643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Môn học: Hệ thống Quản trị Quy trình nghiệp vụ (</a:t>
            </a:r>
            <a:r>
              <a:rPr lang="en-US" sz="1750" u="sng" dirty="0">
                <a:solidFill>
                  <a:srgbClr val="325F7B"/>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IE203.E32.LT</a:t>
            </a:r>
            <a:r>
              <a:rPr lang="en-US" sz="1750" dirty="0">
                <a:solidFill>
                  <a:srgbClr val="2B4150"/>
                </a:solidFill>
                <a:latin typeface="Source Sans Pro" pitchFamily="34" charset="0"/>
                <a:ea typeface="Source Sans Pro" pitchFamily="34" charset="-122"/>
                <a:cs typeface="Source Sans Pro" pitchFamily="34" charset="-120"/>
              </a:rPr>
              <a:t>.CNTT)</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GVHD: ThS. Hà Lê Hoài Trung</a:t>
            </a:r>
            <a:endParaRPr lang="en-US" sz="1750" dirty="0"/>
          </a:p>
        </p:txBody>
      </p:sp>
      <p:sp>
        <p:nvSpPr>
          <p:cNvPr id="6" name="Text 4"/>
          <p:cNvSpPr/>
          <p:nvPr/>
        </p:nvSpPr>
        <p:spPr>
          <a:xfrm>
            <a:off x="793790" y="513254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Nhóm sinh viên thực hiện</a:t>
            </a:r>
            <a:endParaRPr lang="en-US" sz="1750" dirty="0"/>
          </a:p>
        </p:txBody>
      </p:sp>
      <p:sp>
        <p:nvSpPr>
          <p:cNvPr id="7" name="Text 5"/>
          <p:cNvSpPr/>
          <p:nvPr/>
        </p:nvSpPr>
        <p:spPr>
          <a:xfrm>
            <a:off x="793790" y="5750600"/>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Tp. Hồ Chí Minh, 07/2025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1577340"/>
            <a:ext cx="12461081"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Triển vọng: Dẫn đầu ngành giày dép toàn cầu</a:t>
            </a:r>
            <a:endParaRPr lang="en-US" sz="4450" dirty="0"/>
          </a:p>
        </p:txBody>
      </p:sp>
      <p:sp>
        <p:nvSpPr>
          <p:cNvPr id="3" name="Text 1"/>
          <p:cNvSpPr/>
          <p:nvPr/>
        </p:nvSpPr>
        <p:spPr>
          <a:xfrm>
            <a:off x="793790" y="273974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Các khoản đầu tư đáng kể vào tự động hóa và sự tham gia chủ động vào các sáng kiến ESG nhấn mạnh một cách tiếp cận tư duy tiến bộ đối với hiệu quả hoạt động, tính bền vững và trách nhiệm doanh nghiệp, định vị công ty là một nhà lãnh đạo trong lĩnh vực của mình.</a:t>
            </a:r>
            <a:endParaRPr lang="en-US" sz="1750" dirty="0"/>
          </a:p>
        </p:txBody>
      </p:sp>
      <p:pic>
        <p:nvPicPr>
          <p:cNvPr id="4" name="Image 0" descr="preencoded.png"/>
          <p:cNvPicPr>
            <a:picLocks noChangeAspect="1"/>
          </p:cNvPicPr>
          <p:nvPr/>
        </p:nvPicPr>
        <p:blipFill>
          <a:blip r:embed="rId3"/>
          <a:stretch>
            <a:fillRect/>
          </a:stretch>
        </p:blipFill>
        <p:spPr>
          <a:xfrm>
            <a:off x="793790" y="3720703"/>
            <a:ext cx="4347567" cy="907256"/>
          </a:xfrm>
          <a:prstGeom prst="rect">
            <a:avLst/>
          </a:prstGeom>
        </p:spPr>
      </p:pic>
      <p:sp>
        <p:nvSpPr>
          <p:cNvPr id="5" name="Text 2"/>
          <p:cNvSpPr/>
          <p:nvPr/>
        </p:nvSpPr>
        <p:spPr>
          <a:xfrm>
            <a:off x="1020604" y="4854773"/>
            <a:ext cx="3722132"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Năng lực sản xuất tiên tiến</a:t>
            </a:r>
            <a:endParaRPr lang="en-US" sz="2200" dirty="0"/>
          </a:p>
        </p:txBody>
      </p:sp>
      <p:sp>
        <p:nvSpPr>
          <p:cNvPr id="6" name="Text 3"/>
          <p:cNvSpPr/>
          <p:nvPr/>
        </p:nvSpPr>
        <p:spPr>
          <a:xfrm>
            <a:off x="1020604" y="534519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Liên tục tận dụng năng lực sản xuất tiên tiến để duy trì vị thế dẫn đầu.</a:t>
            </a:r>
            <a:endParaRPr lang="en-US" sz="1750" dirty="0"/>
          </a:p>
        </p:txBody>
      </p:sp>
      <p:pic>
        <p:nvPicPr>
          <p:cNvPr id="7" name="Image 1" descr="preencoded.png"/>
          <p:cNvPicPr>
            <a:picLocks noChangeAspect="1"/>
          </p:cNvPicPr>
          <p:nvPr/>
        </p:nvPicPr>
        <p:blipFill>
          <a:blip r:embed="rId4"/>
          <a:stretch>
            <a:fillRect/>
          </a:stretch>
        </p:blipFill>
        <p:spPr>
          <a:xfrm>
            <a:off x="5141357" y="3720703"/>
            <a:ext cx="4347567" cy="907256"/>
          </a:xfrm>
          <a:prstGeom prst="rect">
            <a:avLst/>
          </a:prstGeom>
        </p:spPr>
      </p:pic>
      <p:sp>
        <p:nvSpPr>
          <p:cNvPr id="8" name="Text 4"/>
          <p:cNvSpPr/>
          <p:nvPr/>
        </p:nvSpPr>
        <p:spPr>
          <a:xfrm>
            <a:off x="5368171" y="4854773"/>
            <a:ext cx="3541276"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Mở rộng dấu ấn sản xuất</a:t>
            </a:r>
            <a:endParaRPr lang="en-US" sz="2200" dirty="0"/>
          </a:p>
        </p:txBody>
      </p:sp>
      <p:sp>
        <p:nvSpPr>
          <p:cNvPr id="9" name="Text 5"/>
          <p:cNvSpPr/>
          <p:nvPr/>
        </p:nvSpPr>
        <p:spPr>
          <a:xfrm>
            <a:off x="5368171" y="534519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Mở rộng các nhà máy sản xuất (ví dụ: Cần Thơ).</a:t>
            </a:r>
            <a:endParaRPr lang="en-US" sz="1750" dirty="0"/>
          </a:p>
        </p:txBody>
      </p:sp>
      <p:pic>
        <p:nvPicPr>
          <p:cNvPr id="10" name="Image 2" descr="preencoded.png"/>
          <p:cNvPicPr>
            <a:picLocks noChangeAspect="1"/>
          </p:cNvPicPr>
          <p:nvPr/>
        </p:nvPicPr>
        <p:blipFill>
          <a:blip r:embed="rId5"/>
          <a:stretch>
            <a:fillRect/>
          </a:stretch>
        </p:blipFill>
        <p:spPr>
          <a:xfrm>
            <a:off x="9488924" y="3720703"/>
            <a:ext cx="4347567" cy="907256"/>
          </a:xfrm>
          <a:prstGeom prst="rect">
            <a:avLst/>
          </a:prstGeom>
        </p:spPr>
      </p:pic>
      <p:sp>
        <p:nvSpPr>
          <p:cNvPr id="11" name="Text 6"/>
          <p:cNvSpPr/>
          <p:nvPr/>
        </p:nvSpPr>
        <p:spPr>
          <a:xfrm>
            <a:off x="9715738" y="4854773"/>
            <a:ext cx="3893939"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Cam kết đổi mới và phát triển sản phẩm</a:t>
            </a:r>
            <a:endParaRPr lang="en-US" sz="2200" dirty="0"/>
          </a:p>
        </p:txBody>
      </p:sp>
      <p:sp>
        <p:nvSpPr>
          <p:cNvPr id="12" name="Text 7"/>
          <p:cNvSpPr/>
          <p:nvPr/>
        </p:nvSpPr>
        <p:spPr>
          <a:xfrm>
            <a:off x="9715738" y="569952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Đảm bảo sự đổi mới liên tục và phát triển sản phẩm để đáp ứng nhu cầu thị trường.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793790" y="110954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Triển vọng: Khả năng thích ứng và trách nhiệm xã hội</a:t>
            </a:r>
            <a:endParaRPr lang="en-US" sz="4450" dirty="0"/>
          </a:p>
        </p:txBody>
      </p:sp>
      <p:sp>
        <p:nvSpPr>
          <p:cNvPr id="3" name="Text 1"/>
          <p:cNvSpPr/>
          <p:nvPr/>
        </p:nvSpPr>
        <p:spPr>
          <a:xfrm>
            <a:off x="793790" y="298073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Sự tích hợp sâu sắc của tự động hóa và IT trong khuôn khổ tổ chức cho thấy một động lực liên tục hướng tới sự xuất sắc trong hoạt động, hiệu quả chi phí và khả năng thích ứng. Khả năng lãnh đạo công nghệ này sẽ rất quan trọng để duy trì lợi thế cạnh tranh, đáp ứng nhu cầu thị trường đang phát triển và xử lý các thiết kế sản phẩm ngày càng phức tạp.</a:t>
            </a:r>
            <a:endParaRPr lang="en-US" sz="1750" dirty="0"/>
          </a:p>
        </p:txBody>
      </p:sp>
      <p:sp>
        <p:nvSpPr>
          <p:cNvPr id="4" name="Text 2"/>
          <p:cNvSpPr/>
          <p:nvPr/>
        </p:nvSpPr>
        <p:spPr>
          <a:xfrm>
            <a:off x="793790" y="432458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Sự tập trung mạnh mẽ của tổ chức vào phúc lợi nhân viên, mức lương cạnh tranh và các hoạt động ESG được chính thức hóa sẽ rất quan trọng để thu hút và giữ chân nhân tài, quản lý rủi ro danh tiếng và đảm bảo giấy phép hoạt động xã hội lâu dài tại Việt Nam. Cam kết đối với các hoạt động kinh doanh có trách nhiệm này có khả năng trở thành một trụ cột thậm chí còn trung tâm hơn trong chiến lược tổ chức của công ty, nâng cao thương hiệu và khả năng phục hồi hoạt động của công ty.</a:t>
            </a:r>
            <a:endParaRPr lang="en-US" sz="1750" dirty="0"/>
          </a:p>
        </p:txBody>
      </p:sp>
      <p:sp>
        <p:nvSpPr>
          <p:cNvPr id="5" name="Text 3"/>
          <p:cNvSpPr/>
          <p:nvPr/>
        </p:nvSpPr>
        <p:spPr>
          <a:xfrm>
            <a:off x="793790" y="603134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Là một trung tâm sản xuất ở nước ngoài quan trọng, cơ cấu tổ chức của TKG Taekwang Vina sẽ tiếp tục gắn bó sâu sắc với các chiến lược và chuỗi cung ứng toàn cầu của Tập đoàn TKG. Khả năng thích ứng với động lực thương mại quốc tế, những thay đổi địa chính trị và xu hướng tiêu dùng đang phát triển sẽ là chìa khóa cho sự thành công bền vững của công ty trên thị trường giày dép toàn cầu.</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Chương 2: Hệ thống quy trình nghiệp vụ</a:t>
            </a: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3">
    <p:spTree>
      <p:nvGrpSpPr>
        <p:cNvPr id="1" name=""/>
        <p:cNvGrpSpPr/>
        <p:nvPr/>
      </p:nvGrpSpPr>
      <p:grpSpPr>
        <a:xfrm>
          <a:off x="0" y="0"/>
          <a:ext cx="0" cy="0"/>
          <a:chOff x="0" y="0"/>
          <a:chExt cx="0" cy="0"/>
        </a:xfrm>
      </p:grpSpPr>
      <p:sp>
        <p:nvSpPr>
          <p:cNvPr id="2" name="Text 0"/>
          <p:cNvSpPr/>
          <p:nvPr/>
        </p:nvSpPr>
        <p:spPr>
          <a:xfrm>
            <a:off x="756047" y="594003"/>
            <a:ext cx="5400556" cy="675084"/>
          </a:xfrm>
          <a:prstGeom prst="rect">
            <a:avLst/>
          </a:prstGeom>
          <a:noFill/>
          <a:ln/>
        </p:spPr>
        <p:txBody>
          <a:bodyPr wrap="none" lIns="0" tIns="0" rIns="0" bIns="0" rtlCol="0" anchor="t"/>
          <a:lstStyle/>
          <a:p>
            <a:pPr marL="0" indent="0" algn="l">
              <a:lnSpc>
                <a:spcPts val="5300"/>
              </a:lnSpc>
              <a:buNone/>
            </a:pPr>
            <a:r>
              <a:rPr lang="en-US" sz="4250" dirty="0">
                <a:solidFill>
                  <a:srgbClr val="124E73"/>
                </a:solidFill>
                <a:latin typeface="MuseoModerno Medium" pitchFamily="34" charset="0"/>
                <a:ea typeface="MuseoModerno Medium" pitchFamily="34" charset="-122"/>
                <a:cs typeface="MuseoModerno Medium" pitchFamily="34" charset="-120"/>
              </a:rPr>
              <a:t>2.1 Kiến trúc</a:t>
            </a:r>
            <a:endParaRPr lang="en-US" sz="4250" dirty="0"/>
          </a:p>
        </p:txBody>
      </p:sp>
      <p:sp>
        <p:nvSpPr>
          <p:cNvPr id="3" name="Text 1"/>
          <p:cNvSpPr/>
          <p:nvPr/>
        </p:nvSpPr>
        <p:spPr>
          <a:xfrm>
            <a:off x="756047" y="1701046"/>
            <a:ext cx="13118306" cy="345519"/>
          </a:xfrm>
          <a:prstGeom prst="rect">
            <a:avLst/>
          </a:prstGeom>
          <a:noFill/>
          <a:ln/>
        </p:spPr>
        <p:txBody>
          <a:bodyPr wrap="none" lIns="0" tIns="0" rIns="0" bIns="0" rtlCol="0" anchor="t"/>
          <a:lstStyle/>
          <a:p>
            <a:pPr marL="0" indent="0" algn="l">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Kiến trúc quy trình nghiệp vụ của Taekwang Vina được chia thành ba nhóm chính: Quy trình quản lý, Quy trình cốt lõi và Quy trình hỗ trợ.</a:t>
            </a:r>
            <a:endParaRPr lang="en-US" sz="1700" dirty="0"/>
          </a:p>
        </p:txBody>
      </p:sp>
      <p:pic>
        <p:nvPicPr>
          <p:cNvPr id="4" name="Image 0" descr="preencoded.png"/>
          <p:cNvPicPr>
            <a:picLocks noChangeAspect="1"/>
          </p:cNvPicPr>
          <p:nvPr/>
        </p:nvPicPr>
        <p:blipFill>
          <a:blip r:embed="rId3"/>
          <a:stretch>
            <a:fillRect/>
          </a:stretch>
        </p:blipFill>
        <p:spPr>
          <a:xfrm>
            <a:off x="1508879" y="2289572"/>
            <a:ext cx="11612642" cy="5022890"/>
          </a:xfrm>
          <a:prstGeom prst="rect">
            <a:avLst/>
          </a:prstGeom>
        </p:spPr>
      </p:pic>
      <p:sp>
        <p:nvSpPr>
          <p:cNvPr id="5" name="Text 2"/>
          <p:cNvSpPr/>
          <p:nvPr/>
        </p:nvSpPr>
        <p:spPr>
          <a:xfrm>
            <a:off x="6516072" y="5860440"/>
            <a:ext cx="2951553" cy="368944"/>
          </a:xfrm>
          <a:prstGeom prst="rect">
            <a:avLst/>
          </a:prstGeom>
          <a:noFill/>
          <a:ln/>
        </p:spPr>
        <p:txBody>
          <a:bodyPr wrap="none" lIns="0" tIns="0" rIns="0" bIns="0" rtlCol="0" anchor="t"/>
          <a:lstStyle/>
          <a:p>
            <a:pPr marL="0" indent="0" algn="l">
              <a:lnSpc>
                <a:spcPts val="1650"/>
              </a:lnSpc>
              <a:buNone/>
            </a:pPr>
            <a:r>
              <a:rPr lang="en-US" sz="1350" dirty="0">
                <a:solidFill>
                  <a:srgbClr val="2B4150"/>
                </a:solidFill>
                <a:latin typeface="MuseoModerno Medium" pitchFamily="34" charset="0"/>
                <a:ea typeface="MuseoModerno Medium" pitchFamily="34" charset="-122"/>
                <a:cs typeface="MuseoModerno Medium" pitchFamily="34" charset="-120"/>
              </a:rPr>
              <a:t>Quy trình hỗ trợ</a:t>
            </a:r>
            <a:endParaRPr lang="en-US" sz="1350" dirty="0"/>
          </a:p>
        </p:txBody>
      </p:sp>
      <p:sp>
        <p:nvSpPr>
          <p:cNvPr id="6" name="Text 3"/>
          <p:cNvSpPr/>
          <p:nvPr/>
        </p:nvSpPr>
        <p:spPr>
          <a:xfrm>
            <a:off x="6516072" y="6334329"/>
            <a:ext cx="5876870" cy="295155"/>
          </a:xfrm>
          <a:prstGeom prst="rect">
            <a:avLst/>
          </a:prstGeom>
          <a:noFill/>
          <a:ln/>
        </p:spPr>
        <p:txBody>
          <a:bodyPr wrap="none" lIns="0" tIns="0" rIns="0" bIns="0" rtlCol="0" anchor="t"/>
          <a:lstStyle/>
          <a:p>
            <a:pPr marL="0" indent="0" algn="l">
              <a:lnSpc>
                <a:spcPts val="1350"/>
              </a:lnSpc>
              <a:buNone/>
            </a:pPr>
            <a:r>
              <a:rPr lang="en-US" sz="1050" dirty="0">
                <a:solidFill>
                  <a:srgbClr val="2B4150"/>
                </a:solidFill>
                <a:latin typeface="Source Sans Pro" pitchFamily="34" charset="0"/>
                <a:ea typeface="Source Sans Pro" pitchFamily="34" charset="-122"/>
                <a:cs typeface="Source Sans Pro" pitchFamily="34" charset="-120"/>
              </a:rPr>
              <a:t>Hỗ trợ quy trình chính</a:t>
            </a:r>
            <a:endParaRPr lang="en-US" sz="1050" dirty="0"/>
          </a:p>
        </p:txBody>
      </p:sp>
      <p:pic>
        <p:nvPicPr>
          <p:cNvPr id="7" name="Image 1" descr="preencoded.png"/>
          <p:cNvPicPr>
            <a:picLocks noChangeAspect="1"/>
          </p:cNvPicPr>
          <p:nvPr/>
        </p:nvPicPr>
        <p:blipFill>
          <a:blip r:embed="rId4"/>
          <a:stretch>
            <a:fillRect/>
          </a:stretch>
        </p:blipFill>
        <p:spPr>
          <a:xfrm>
            <a:off x="3752475" y="5713888"/>
            <a:ext cx="524720" cy="524721"/>
          </a:xfrm>
          <a:prstGeom prst="rect">
            <a:avLst/>
          </a:prstGeom>
        </p:spPr>
      </p:pic>
      <p:sp>
        <p:nvSpPr>
          <p:cNvPr id="8" name="Text 4"/>
          <p:cNvSpPr/>
          <p:nvPr/>
        </p:nvSpPr>
        <p:spPr>
          <a:xfrm>
            <a:off x="6516072" y="4430577"/>
            <a:ext cx="2951553" cy="368944"/>
          </a:xfrm>
          <a:prstGeom prst="rect">
            <a:avLst/>
          </a:prstGeom>
          <a:noFill/>
          <a:ln/>
        </p:spPr>
        <p:txBody>
          <a:bodyPr wrap="none" lIns="0" tIns="0" rIns="0" bIns="0" rtlCol="0" anchor="t"/>
          <a:lstStyle/>
          <a:p>
            <a:pPr marL="0" indent="0" algn="l">
              <a:lnSpc>
                <a:spcPts val="1650"/>
              </a:lnSpc>
              <a:buNone/>
            </a:pPr>
            <a:r>
              <a:rPr lang="en-US" sz="1350" dirty="0">
                <a:solidFill>
                  <a:srgbClr val="2B4150"/>
                </a:solidFill>
                <a:latin typeface="MuseoModerno Medium" pitchFamily="34" charset="0"/>
                <a:ea typeface="MuseoModerno Medium" pitchFamily="34" charset="-122"/>
                <a:cs typeface="MuseoModerno Medium" pitchFamily="34" charset="-120"/>
              </a:rPr>
              <a:t>Quy trình cốt lõi</a:t>
            </a:r>
            <a:endParaRPr lang="en-US" sz="1350" dirty="0"/>
          </a:p>
        </p:txBody>
      </p:sp>
      <p:sp>
        <p:nvSpPr>
          <p:cNvPr id="9" name="Text 5"/>
          <p:cNvSpPr/>
          <p:nvPr/>
        </p:nvSpPr>
        <p:spPr>
          <a:xfrm>
            <a:off x="6516072" y="4904465"/>
            <a:ext cx="5876870" cy="295155"/>
          </a:xfrm>
          <a:prstGeom prst="rect">
            <a:avLst/>
          </a:prstGeom>
          <a:noFill/>
          <a:ln/>
        </p:spPr>
        <p:txBody>
          <a:bodyPr wrap="none" lIns="0" tIns="0" rIns="0" bIns="0" rtlCol="0" anchor="t"/>
          <a:lstStyle/>
          <a:p>
            <a:pPr marL="0" indent="0" algn="l">
              <a:lnSpc>
                <a:spcPts val="1350"/>
              </a:lnSpc>
              <a:buNone/>
            </a:pPr>
            <a:r>
              <a:rPr lang="en-US" sz="1050" dirty="0">
                <a:solidFill>
                  <a:srgbClr val="2B4150"/>
                </a:solidFill>
                <a:latin typeface="Source Sans Pro" pitchFamily="34" charset="0"/>
                <a:ea typeface="Source Sans Pro" pitchFamily="34" charset="-122"/>
                <a:cs typeface="Source Sans Pro" pitchFamily="34" charset="-120"/>
              </a:rPr>
              <a:t>Hoạt động chính tạo giá trị</a:t>
            </a:r>
            <a:endParaRPr lang="en-US" sz="1050" dirty="0"/>
          </a:p>
        </p:txBody>
      </p:sp>
      <p:pic>
        <p:nvPicPr>
          <p:cNvPr id="10" name="Image 2" descr="preencoded.png"/>
          <p:cNvPicPr>
            <a:picLocks noChangeAspect="1"/>
          </p:cNvPicPr>
          <p:nvPr/>
        </p:nvPicPr>
        <p:blipFill>
          <a:blip r:embed="rId5"/>
          <a:stretch>
            <a:fillRect/>
          </a:stretch>
        </p:blipFill>
        <p:spPr>
          <a:xfrm>
            <a:off x="3752475" y="4362527"/>
            <a:ext cx="524720" cy="524721"/>
          </a:xfrm>
          <a:prstGeom prst="rect">
            <a:avLst/>
          </a:prstGeom>
        </p:spPr>
      </p:pic>
      <p:sp>
        <p:nvSpPr>
          <p:cNvPr id="11" name="Text 6"/>
          <p:cNvSpPr/>
          <p:nvPr/>
        </p:nvSpPr>
        <p:spPr>
          <a:xfrm>
            <a:off x="6516072" y="2935124"/>
            <a:ext cx="2951553" cy="368944"/>
          </a:xfrm>
          <a:prstGeom prst="rect">
            <a:avLst/>
          </a:prstGeom>
          <a:noFill/>
          <a:ln/>
        </p:spPr>
        <p:txBody>
          <a:bodyPr wrap="none" lIns="0" tIns="0" rIns="0" bIns="0" rtlCol="0" anchor="t"/>
          <a:lstStyle/>
          <a:p>
            <a:pPr marL="0" indent="0" algn="l">
              <a:lnSpc>
                <a:spcPts val="1650"/>
              </a:lnSpc>
              <a:buNone/>
            </a:pPr>
            <a:r>
              <a:rPr lang="en-US" sz="1350" dirty="0">
                <a:solidFill>
                  <a:srgbClr val="2B4150"/>
                </a:solidFill>
                <a:latin typeface="MuseoModerno Medium" pitchFamily="34" charset="0"/>
                <a:ea typeface="MuseoModerno Medium" pitchFamily="34" charset="-122"/>
                <a:cs typeface="MuseoModerno Medium" pitchFamily="34" charset="-120"/>
              </a:rPr>
              <a:t>Quy trình quản lý</a:t>
            </a:r>
            <a:endParaRPr lang="en-US" sz="1350" dirty="0"/>
          </a:p>
        </p:txBody>
      </p:sp>
      <p:sp>
        <p:nvSpPr>
          <p:cNvPr id="12" name="Text 7"/>
          <p:cNvSpPr/>
          <p:nvPr/>
        </p:nvSpPr>
        <p:spPr>
          <a:xfrm>
            <a:off x="6516072" y="3409012"/>
            <a:ext cx="5876870" cy="295155"/>
          </a:xfrm>
          <a:prstGeom prst="rect">
            <a:avLst/>
          </a:prstGeom>
          <a:noFill/>
          <a:ln/>
        </p:spPr>
        <p:txBody>
          <a:bodyPr wrap="none" lIns="0" tIns="0" rIns="0" bIns="0" rtlCol="0" anchor="t"/>
          <a:lstStyle/>
          <a:p>
            <a:pPr marL="0" indent="0" algn="l">
              <a:lnSpc>
                <a:spcPts val="1350"/>
              </a:lnSpc>
              <a:buNone/>
            </a:pPr>
            <a:r>
              <a:rPr lang="en-US" sz="1050" dirty="0">
                <a:solidFill>
                  <a:srgbClr val="2B4150"/>
                </a:solidFill>
                <a:latin typeface="Source Sans Pro" pitchFamily="34" charset="0"/>
                <a:ea typeface="Source Sans Pro" pitchFamily="34" charset="-122"/>
                <a:cs typeface="Source Sans Pro" pitchFamily="34" charset="-120"/>
              </a:rPr>
              <a:t>Kiểm soát và giám sát toàn bộ</a:t>
            </a:r>
            <a:endParaRPr lang="en-US" sz="1050" dirty="0"/>
          </a:p>
        </p:txBody>
      </p:sp>
      <p:pic>
        <p:nvPicPr>
          <p:cNvPr id="13" name="Image 3" descr="preencoded.png"/>
          <p:cNvPicPr>
            <a:picLocks noChangeAspect="1"/>
          </p:cNvPicPr>
          <p:nvPr/>
        </p:nvPicPr>
        <p:blipFill>
          <a:blip r:embed="rId6"/>
          <a:stretch>
            <a:fillRect/>
          </a:stretch>
        </p:blipFill>
        <p:spPr>
          <a:xfrm>
            <a:off x="3752475" y="3063844"/>
            <a:ext cx="524720" cy="524721"/>
          </a:xfrm>
          <a:prstGeom prst="rect">
            <a:avLst/>
          </a:prstGeom>
        </p:spPr>
      </p:pic>
      <p:sp>
        <p:nvSpPr>
          <p:cNvPr id="14" name="Text 8"/>
          <p:cNvSpPr/>
          <p:nvPr/>
        </p:nvSpPr>
        <p:spPr>
          <a:xfrm>
            <a:off x="756047" y="7555468"/>
            <a:ext cx="13118306" cy="345519"/>
          </a:xfrm>
          <a:prstGeom prst="rect">
            <a:avLst/>
          </a:prstGeom>
          <a:noFill/>
          <a:ln/>
        </p:spPr>
        <p:txBody>
          <a:bodyPr wrap="none" lIns="0" tIns="0" rIns="0" bIns="0" rtlCol="0" anchor="t"/>
          <a:lstStyle/>
          <a:p>
            <a:pPr marL="0" indent="0" algn="l">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Sơ đồ này minh họa cách các quy trình tương tác và hỗ trợ lẫn nhau để đảm bảo hoạt động hiệu quả của công ty.</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14">
    <p:spTree>
      <p:nvGrpSpPr>
        <p:cNvPr id="1" name=""/>
        <p:cNvGrpSpPr/>
        <p:nvPr/>
      </p:nvGrpSpPr>
      <p:grpSpPr>
        <a:xfrm>
          <a:off x="0" y="0"/>
          <a:ext cx="0" cy="0"/>
          <a:chOff x="0" y="0"/>
          <a:chExt cx="0" cy="0"/>
        </a:xfrm>
      </p:grpSpPr>
      <p:sp>
        <p:nvSpPr>
          <p:cNvPr id="2" name="Text 0"/>
          <p:cNvSpPr/>
          <p:nvPr/>
        </p:nvSpPr>
        <p:spPr>
          <a:xfrm>
            <a:off x="734973" y="586026"/>
            <a:ext cx="9714667" cy="656273"/>
          </a:xfrm>
          <a:prstGeom prst="rect">
            <a:avLst/>
          </a:prstGeom>
          <a:noFill/>
          <a:ln/>
        </p:spPr>
        <p:txBody>
          <a:bodyPr wrap="none" lIns="0" tIns="0" rIns="0" bIns="0" rtlCol="0" anchor="t"/>
          <a:lstStyle/>
          <a:p>
            <a:pPr marL="0" indent="0" algn="l">
              <a:lnSpc>
                <a:spcPts val="5150"/>
              </a:lnSpc>
              <a:buNone/>
            </a:pPr>
            <a:r>
              <a:rPr lang="en-US" sz="4100" dirty="0">
                <a:solidFill>
                  <a:srgbClr val="124E73"/>
                </a:solidFill>
                <a:latin typeface="MuseoModerno Medium" pitchFamily="34" charset="0"/>
                <a:ea typeface="MuseoModerno Medium" pitchFamily="34" charset="-122"/>
                <a:cs typeface="MuseoModerno Medium" pitchFamily="34" charset="-120"/>
              </a:rPr>
              <a:t>2.1.1 Quy trình quản lý (Management)</a:t>
            </a:r>
            <a:endParaRPr lang="en-US" sz="4100" dirty="0"/>
          </a:p>
        </p:txBody>
      </p:sp>
      <p:sp>
        <p:nvSpPr>
          <p:cNvPr id="3" name="Text 1"/>
          <p:cNvSpPr/>
          <p:nvPr/>
        </p:nvSpPr>
        <p:spPr>
          <a:xfrm>
            <a:off x="734973" y="1662232"/>
            <a:ext cx="13160454" cy="335994"/>
          </a:xfrm>
          <a:prstGeom prst="rect">
            <a:avLst/>
          </a:prstGeom>
          <a:noFill/>
          <a:ln/>
        </p:spPr>
        <p:txBody>
          <a:bodyPr wrap="none" lIns="0" tIns="0" rIns="0" bIns="0" rtlCol="0" anchor="t"/>
          <a:lstStyle/>
          <a:p>
            <a:pPr marL="0" indent="0" algn="l">
              <a:lnSpc>
                <a:spcPts val="2600"/>
              </a:lnSpc>
              <a:buNone/>
            </a:pPr>
            <a:r>
              <a:rPr lang="en-US" sz="1650" dirty="0">
                <a:solidFill>
                  <a:srgbClr val="2B4150"/>
                </a:solidFill>
                <a:latin typeface="Source Sans Pro" pitchFamily="34" charset="0"/>
                <a:ea typeface="Source Sans Pro" pitchFamily="34" charset="-122"/>
                <a:cs typeface="Source Sans Pro" pitchFamily="34" charset="-120"/>
              </a:rPr>
              <a:t>Đây là các quy trình nhằm đảm bảo hoạt động của công ty diễn ra một cách minh bạch, hiệu quả và có trách nhiệm.</a:t>
            </a:r>
            <a:endParaRPr lang="en-US" sz="1650" dirty="0"/>
          </a:p>
        </p:txBody>
      </p:sp>
      <p:sp>
        <p:nvSpPr>
          <p:cNvPr id="4" name="Shape 2"/>
          <p:cNvSpPr/>
          <p:nvPr/>
        </p:nvSpPr>
        <p:spPr>
          <a:xfrm>
            <a:off x="734973" y="2234446"/>
            <a:ext cx="6475214" cy="2599611"/>
          </a:xfrm>
          <a:prstGeom prst="roundRect">
            <a:avLst>
              <a:gd name="adj" fmla="val 4221"/>
            </a:avLst>
          </a:prstGeom>
          <a:solidFill>
            <a:srgbClr val="FFFCF5"/>
          </a:solidFill>
          <a:ln w="22860">
            <a:solidFill>
              <a:srgbClr val="D9D4C9"/>
            </a:solidFill>
            <a:prstDash val="solid"/>
          </a:ln>
        </p:spPr>
        <p:txBody>
          <a:bodyPr/>
          <a:lstStyle/>
          <a:p>
            <a:endParaRPr lang="vi-VN"/>
          </a:p>
        </p:txBody>
      </p:sp>
      <p:sp>
        <p:nvSpPr>
          <p:cNvPr id="5" name="Shape 3"/>
          <p:cNvSpPr/>
          <p:nvPr/>
        </p:nvSpPr>
        <p:spPr>
          <a:xfrm>
            <a:off x="712113" y="2234446"/>
            <a:ext cx="91440" cy="2599611"/>
          </a:xfrm>
          <a:prstGeom prst="roundRect">
            <a:avLst>
              <a:gd name="adj" fmla="val 34453"/>
            </a:avLst>
          </a:prstGeom>
          <a:solidFill>
            <a:srgbClr val="325F7B"/>
          </a:solidFill>
          <a:ln/>
        </p:spPr>
        <p:txBody>
          <a:bodyPr/>
          <a:lstStyle/>
          <a:p>
            <a:endParaRPr lang="vi-VN"/>
          </a:p>
        </p:txBody>
      </p:sp>
      <p:sp>
        <p:nvSpPr>
          <p:cNvPr id="6" name="Text 4"/>
          <p:cNvSpPr/>
          <p:nvPr/>
        </p:nvSpPr>
        <p:spPr>
          <a:xfrm>
            <a:off x="1036320" y="2467213"/>
            <a:ext cx="4139684" cy="328136"/>
          </a:xfrm>
          <a:prstGeom prst="rect">
            <a:avLst/>
          </a:prstGeom>
          <a:noFill/>
          <a:ln/>
        </p:spPr>
        <p:txBody>
          <a:bodyPr wrap="none" lIns="0" tIns="0" rIns="0" bIns="0" rtlCol="0" anchor="t"/>
          <a:lstStyle/>
          <a:p>
            <a:pPr marL="0" indent="0" algn="l">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Quản lý theo tiêu chuẩn đạo đức</a:t>
            </a:r>
            <a:endParaRPr lang="en-US" sz="2050" dirty="0"/>
          </a:p>
        </p:txBody>
      </p:sp>
      <p:sp>
        <p:nvSpPr>
          <p:cNvPr id="7" name="Text 5"/>
          <p:cNvSpPr/>
          <p:nvPr/>
        </p:nvSpPr>
        <p:spPr>
          <a:xfrm>
            <a:off x="1036320" y="2921318"/>
            <a:ext cx="5941100" cy="1679972"/>
          </a:xfrm>
          <a:prstGeom prst="rect">
            <a:avLst/>
          </a:prstGeom>
          <a:noFill/>
          <a:ln/>
        </p:spPr>
        <p:txBody>
          <a:bodyPr wrap="square" lIns="0" tIns="0" rIns="0" bIns="0" rtlCol="0" anchor="t"/>
          <a:lstStyle/>
          <a:p>
            <a:pPr marL="0" indent="0" algn="l">
              <a:lnSpc>
                <a:spcPts val="2600"/>
              </a:lnSpc>
              <a:buNone/>
            </a:pPr>
            <a:r>
              <a:rPr lang="en-US" sz="1650" dirty="0">
                <a:solidFill>
                  <a:srgbClr val="2B4150"/>
                </a:solidFill>
                <a:latin typeface="Source Sans Pro" pitchFamily="34" charset="0"/>
                <a:ea typeface="Source Sans Pro" pitchFamily="34" charset="-122"/>
                <a:cs typeface="Source Sans Pro" pitchFamily="34" charset="-120"/>
              </a:rPr>
              <a:t>Taekwang Vina nhấn mạnh việc tuân thủ pháp luật và thực hiện trách nhiệm xã hội. Công ty có "Hiến chương đạo đức và quy phạm đạo đức" rõ ràng, tập trung vào việc làm hài lòng khách hàng, bảo vệ quyền lợi cổ đông và xây dựng mối quan hệ công bằng với các đối tác.</a:t>
            </a:r>
            <a:endParaRPr lang="en-US" sz="1650" dirty="0"/>
          </a:p>
        </p:txBody>
      </p:sp>
      <p:sp>
        <p:nvSpPr>
          <p:cNvPr id="8" name="Shape 6"/>
          <p:cNvSpPr/>
          <p:nvPr/>
        </p:nvSpPr>
        <p:spPr>
          <a:xfrm>
            <a:off x="7420094" y="2234446"/>
            <a:ext cx="6475333" cy="2599611"/>
          </a:xfrm>
          <a:prstGeom prst="roundRect">
            <a:avLst>
              <a:gd name="adj" fmla="val 4221"/>
            </a:avLst>
          </a:prstGeom>
          <a:solidFill>
            <a:srgbClr val="FFFCF5"/>
          </a:solidFill>
          <a:ln w="22860">
            <a:solidFill>
              <a:srgbClr val="D9D4C9"/>
            </a:solidFill>
            <a:prstDash val="solid"/>
          </a:ln>
        </p:spPr>
        <p:txBody>
          <a:bodyPr/>
          <a:lstStyle/>
          <a:p>
            <a:endParaRPr lang="vi-VN"/>
          </a:p>
        </p:txBody>
      </p:sp>
      <p:sp>
        <p:nvSpPr>
          <p:cNvPr id="9" name="Shape 7"/>
          <p:cNvSpPr/>
          <p:nvPr/>
        </p:nvSpPr>
        <p:spPr>
          <a:xfrm>
            <a:off x="7397234" y="2234446"/>
            <a:ext cx="91440" cy="2599611"/>
          </a:xfrm>
          <a:prstGeom prst="roundRect">
            <a:avLst>
              <a:gd name="adj" fmla="val 34453"/>
            </a:avLst>
          </a:prstGeom>
          <a:solidFill>
            <a:srgbClr val="325F7B"/>
          </a:solidFill>
          <a:ln/>
        </p:spPr>
        <p:txBody>
          <a:bodyPr/>
          <a:lstStyle/>
          <a:p>
            <a:endParaRPr lang="vi-VN"/>
          </a:p>
        </p:txBody>
      </p:sp>
      <p:sp>
        <p:nvSpPr>
          <p:cNvPr id="10" name="Text 8"/>
          <p:cNvSpPr/>
          <p:nvPr/>
        </p:nvSpPr>
        <p:spPr>
          <a:xfrm>
            <a:off x="7721441" y="2467213"/>
            <a:ext cx="3573066" cy="328136"/>
          </a:xfrm>
          <a:prstGeom prst="rect">
            <a:avLst/>
          </a:prstGeom>
          <a:noFill/>
          <a:ln/>
        </p:spPr>
        <p:txBody>
          <a:bodyPr wrap="none" lIns="0" tIns="0" rIns="0" bIns="0" rtlCol="0" anchor="t"/>
          <a:lstStyle/>
          <a:p>
            <a:pPr marL="0" indent="0" algn="l">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Quản lý nhân sự và đào tạo</a:t>
            </a:r>
            <a:endParaRPr lang="en-US" sz="2050" dirty="0"/>
          </a:p>
        </p:txBody>
      </p:sp>
      <p:sp>
        <p:nvSpPr>
          <p:cNvPr id="11" name="Text 9"/>
          <p:cNvSpPr/>
          <p:nvPr/>
        </p:nvSpPr>
        <p:spPr>
          <a:xfrm>
            <a:off x="7721441" y="2921318"/>
            <a:ext cx="5941219" cy="1343978"/>
          </a:xfrm>
          <a:prstGeom prst="rect">
            <a:avLst/>
          </a:prstGeom>
          <a:noFill/>
          <a:ln/>
        </p:spPr>
        <p:txBody>
          <a:bodyPr wrap="square" lIns="0" tIns="0" rIns="0" bIns="0" rtlCol="0" anchor="t"/>
          <a:lstStyle/>
          <a:p>
            <a:pPr marL="0" indent="0" algn="l">
              <a:lnSpc>
                <a:spcPts val="2600"/>
              </a:lnSpc>
              <a:buNone/>
            </a:pPr>
            <a:r>
              <a:rPr lang="en-US" sz="1650" dirty="0">
                <a:solidFill>
                  <a:srgbClr val="2B4150"/>
                </a:solidFill>
                <a:latin typeface="Source Sans Pro" pitchFamily="34" charset="0"/>
                <a:ea typeface="Source Sans Pro" pitchFamily="34" charset="-122"/>
                <a:cs typeface="Source Sans Pro" pitchFamily="34" charset="-120"/>
              </a:rPr>
              <a:t>Công ty có quy trình tuyển dụng và đào tạo bài bản, đặc biệt là chương trình "Quản lý tiềm năng" nhằm đào tạo các cán bộ quản lý tương lai về kỹ năng quản lý thời gian, chất lượng và vận hành chuyền sản xuất.</a:t>
            </a:r>
            <a:endParaRPr lang="en-US" sz="1650" dirty="0"/>
          </a:p>
        </p:txBody>
      </p:sp>
      <p:sp>
        <p:nvSpPr>
          <p:cNvPr id="12" name="Shape 10"/>
          <p:cNvSpPr/>
          <p:nvPr/>
        </p:nvSpPr>
        <p:spPr>
          <a:xfrm>
            <a:off x="734973" y="5043964"/>
            <a:ext cx="6475214" cy="2599611"/>
          </a:xfrm>
          <a:prstGeom prst="roundRect">
            <a:avLst>
              <a:gd name="adj" fmla="val 4221"/>
            </a:avLst>
          </a:prstGeom>
          <a:solidFill>
            <a:srgbClr val="FFFCF5"/>
          </a:solidFill>
          <a:ln w="22860">
            <a:solidFill>
              <a:srgbClr val="D9D4C9"/>
            </a:solidFill>
            <a:prstDash val="solid"/>
          </a:ln>
        </p:spPr>
        <p:txBody>
          <a:bodyPr/>
          <a:lstStyle/>
          <a:p>
            <a:endParaRPr lang="vi-VN"/>
          </a:p>
        </p:txBody>
      </p:sp>
      <p:sp>
        <p:nvSpPr>
          <p:cNvPr id="13" name="Shape 11"/>
          <p:cNvSpPr/>
          <p:nvPr/>
        </p:nvSpPr>
        <p:spPr>
          <a:xfrm>
            <a:off x="712113" y="5043964"/>
            <a:ext cx="91440" cy="2599611"/>
          </a:xfrm>
          <a:prstGeom prst="roundRect">
            <a:avLst>
              <a:gd name="adj" fmla="val 34453"/>
            </a:avLst>
          </a:prstGeom>
          <a:solidFill>
            <a:srgbClr val="325F7B"/>
          </a:solidFill>
          <a:ln/>
        </p:spPr>
        <p:txBody>
          <a:bodyPr/>
          <a:lstStyle/>
          <a:p>
            <a:endParaRPr lang="vi-VN"/>
          </a:p>
        </p:txBody>
      </p:sp>
      <p:sp>
        <p:nvSpPr>
          <p:cNvPr id="14" name="Text 12"/>
          <p:cNvSpPr/>
          <p:nvPr/>
        </p:nvSpPr>
        <p:spPr>
          <a:xfrm>
            <a:off x="1036320" y="5276731"/>
            <a:ext cx="4087416" cy="328136"/>
          </a:xfrm>
          <a:prstGeom prst="rect">
            <a:avLst/>
          </a:prstGeom>
          <a:noFill/>
          <a:ln/>
        </p:spPr>
        <p:txBody>
          <a:bodyPr wrap="none" lIns="0" tIns="0" rIns="0" bIns="0" rtlCol="0" anchor="t"/>
          <a:lstStyle/>
          <a:p>
            <a:pPr marL="0" indent="0" algn="l">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Quản lý hiệu suất và chấm công</a:t>
            </a:r>
            <a:endParaRPr lang="en-US" sz="2050" dirty="0"/>
          </a:p>
        </p:txBody>
      </p:sp>
      <p:sp>
        <p:nvSpPr>
          <p:cNvPr id="15" name="Text 13"/>
          <p:cNvSpPr/>
          <p:nvPr/>
        </p:nvSpPr>
        <p:spPr>
          <a:xfrm>
            <a:off x="1036320" y="5730835"/>
            <a:ext cx="5941100" cy="1343978"/>
          </a:xfrm>
          <a:prstGeom prst="rect">
            <a:avLst/>
          </a:prstGeom>
          <a:noFill/>
          <a:ln/>
        </p:spPr>
        <p:txBody>
          <a:bodyPr wrap="square" lIns="0" tIns="0" rIns="0" bIns="0" rtlCol="0" anchor="t"/>
          <a:lstStyle/>
          <a:p>
            <a:pPr marL="0" indent="0" algn="l">
              <a:lnSpc>
                <a:spcPts val="2600"/>
              </a:lnSpc>
              <a:buNone/>
            </a:pPr>
            <a:r>
              <a:rPr lang="en-US" sz="1650" dirty="0">
                <a:solidFill>
                  <a:srgbClr val="2B4150"/>
                </a:solidFill>
                <a:latin typeface="Source Sans Pro" pitchFamily="34" charset="0"/>
                <a:ea typeface="Source Sans Pro" pitchFamily="34" charset="-122"/>
                <a:cs typeface="Source Sans Pro" pitchFamily="34" charset="-120"/>
              </a:rPr>
              <a:t>Taekwang Vina sử dụng hệ thống chấm công bằng thẻ cảm ứng và có khả năng tích hợp với hệ thống IT, dữ liệu được lưu trữ trên cơ sở dữ liệu Oracle. Hệ thống này cho phép theo dõi và quản lý thời gian làm việc của hàng chục nghìn công nhân một cách hiệu quả.</a:t>
            </a:r>
            <a:endParaRPr lang="en-US" sz="1650" dirty="0"/>
          </a:p>
        </p:txBody>
      </p:sp>
      <p:sp>
        <p:nvSpPr>
          <p:cNvPr id="16" name="Shape 14"/>
          <p:cNvSpPr/>
          <p:nvPr/>
        </p:nvSpPr>
        <p:spPr>
          <a:xfrm>
            <a:off x="7420094" y="5043964"/>
            <a:ext cx="6475333" cy="2599611"/>
          </a:xfrm>
          <a:prstGeom prst="roundRect">
            <a:avLst>
              <a:gd name="adj" fmla="val 4221"/>
            </a:avLst>
          </a:prstGeom>
          <a:solidFill>
            <a:srgbClr val="FFFCF5"/>
          </a:solidFill>
          <a:ln w="22860">
            <a:solidFill>
              <a:srgbClr val="D9D4C9"/>
            </a:solidFill>
            <a:prstDash val="solid"/>
          </a:ln>
        </p:spPr>
        <p:txBody>
          <a:bodyPr/>
          <a:lstStyle/>
          <a:p>
            <a:endParaRPr lang="vi-VN"/>
          </a:p>
        </p:txBody>
      </p:sp>
      <p:sp>
        <p:nvSpPr>
          <p:cNvPr id="17" name="Shape 15"/>
          <p:cNvSpPr/>
          <p:nvPr/>
        </p:nvSpPr>
        <p:spPr>
          <a:xfrm>
            <a:off x="7397234" y="5043964"/>
            <a:ext cx="91440" cy="2599611"/>
          </a:xfrm>
          <a:prstGeom prst="roundRect">
            <a:avLst>
              <a:gd name="adj" fmla="val 34453"/>
            </a:avLst>
          </a:prstGeom>
          <a:solidFill>
            <a:srgbClr val="325F7B"/>
          </a:solidFill>
          <a:ln/>
        </p:spPr>
        <p:txBody>
          <a:bodyPr/>
          <a:lstStyle/>
          <a:p>
            <a:endParaRPr lang="vi-VN"/>
          </a:p>
        </p:txBody>
      </p:sp>
      <p:sp>
        <p:nvSpPr>
          <p:cNvPr id="18" name="Text 16"/>
          <p:cNvSpPr/>
          <p:nvPr/>
        </p:nvSpPr>
        <p:spPr>
          <a:xfrm>
            <a:off x="7721441" y="5276731"/>
            <a:ext cx="3283863" cy="328136"/>
          </a:xfrm>
          <a:prstGeom prst="rect">
            <a:avLst/>
          </a:prstGeom>
          <a:noFill/>
          <a:ln/>
        </p:spPr>
        <p:txBody>
          <a:bodyPr wrap="none" lIns="0" tIns="0" rIns="0" bIns="0" rtlCol="0" anchor="t"/>
          <a:lstStyle/>
          <a:p>
            <a:pPr marL="0" indent="0" algn="l">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Quản lý tuân thủ và rủi ro</a:t>
            </a:r>
            <a:endParaRPr lang="en-US" sz="2050" dirty="0"/>
          </a:p>
        </p:txBody>
      </p:sp>
      <p:sp>
        <p:nvSpPr>
          <p:cNvPr id="19" name="Text 17"/>
          <p:cNvSpPr/>
          <p:nvPr/>
        </p:nvSpPr>
        <p:spPr>
          <a:xfrm>
            <a:off x="7721441" y="5730835"/>
            <a:ext cx="5941219" cy="1679972"/>
          </a:xfrm>
          <a:prstGeom prst="rect">
            <a:avLst/>
          </a:prstGeom>
          <a:noFill/>
          <a:ln/>
        </p:spPr>
        <p:txBody>
          <a:bodyPr wrap="square" lIns="0" tIns="0" rIns="0" bIns="0" rtlCol="0" anchor="t"/>
          <a:lstStyle/>
          <a:p>
            <a:pPr marL="0" indent="0" algn="l">
              <a:lnSpc>
                <a:spcPts val="2600"/>
              </a:lnSpc>
              <a:buNone/>
            </a:pPr>
            <a:r>
              <a:rPr lang="en-US" sz="1650" dirty="0">
                <a:solidFill>
                  <a:srgbClr val="2B4150"/>
                </a:solidFill>
                <a:latin typeface="Source Sans Pro" pitchFamily="34" charset="0"/>
                <a:ea typeface="Source Sans Pro" pitchFamily="34" charset="-122"/>
                <a:cs typeface="Source Sans Pro" pitchFamily="34" charset="-120"/>
              </a:rPr>
              <a:t>Công ty có đường dây nóng (Cyber hotline) để tiếp nhận các tố cáo về hành vi phi đạo đức, tham nhũng, cho thấy một quy trình giám sát và xử lý vi phạm nội bộ. Việc được công nhận là "Doanh nghiệp ưu tiên" trong lĩnh vực hải quan cũng cho thấy công ty phải tuân thủ các quy định nghiêm ngặt về xuất nhập khẩu.</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sp>
        <p:nvSpPr>
          <p:cNvPr id="2" name="Text 0"/>
          <p:cNvSpPr/>
          <p:nvPr/>
        </p:nvSpPr>
        <p:spPr>
          <a:xfrm>
            <a:off x="704850" y="553879"/>
            <a:ext cx="6551295" cy="629364"/>
          </a:xfrm>
          <a:prstGeom prst="rect">
            <a:avLst/>
          </a:prstGeom>
          <a:noFill/>
          <a:ln/>
        </p:spPr>
        <p:txBody>
          <a:bodyPr wrap="none" lIns="0" tIns="0" rIns="0" bIns="0" rtlCol="0" anchor="t"/>
          <a:lstStyle/>
          <a:p>
            <a:pPr marL="0" indent="0" algn="l">
              <a:lnSpc>
                <a:spcPts val="4950"/>
              </a:lnSpc>
              <a:buNone/>
            </a:pPr>
            <a:r>
              <a:rPr lang="en-US" sz="3950" dirty="0">
                <a:solidFill>
                  <a:srgbClr val="124E73"/>
                </a:solidFill>
                <a:latin typeface="MuseoModerno Medium" pitchFamily="34" charset="0"/>
                <a:ea typeface="MuseoModerno Medium" pitchFamily="34" charset="-122"/>
                <a:cs typeface="MuseoModerno Medium" pitchFamily="34" charset="-120"/>
              </a:rPr>
              <a:t>2.1.2 Quy trình cốt lõi (Core)</a:t>
            </a:r>
            <a:endParaRPr lang="en-US" sz="3950" dirty="0"/>
          </a:p>
        </p:txBody>
      </p:sp>
      <p:sp>
        <p:nvSpPr>
          <p:cNvPr id="3" name="Text 1"/>
          <p:cNvSpPr/>
          <p:nvPr/>
        </p:nvSpPr>
        <p:spPr>
          <a:xfrm>
            <a:off x="704850" y="1586032"/>
            <a:ext cx="13220700" cy="322302"/>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Đây là những quy trình trực tiếp tạo ra giá trị cho khách hàng và là hoạt động kinh doanh chính của công ty.</a:t>
            </a:r>
            <a:endParaRPr lang="en-US" sz="1550" dirty="0"/>
          </a:p>
        </p:txBody>
      </p:sp>
      <p:pic>
        <p:nvPicPr>
          <p:cNvPr id="4" name="Image 0" descr="preencoded.png"/>
          <p:cNvPicPr>
            <a:picLocks noChangeAspect="1"/>
          </p:cNvPicPr>
          <p:nvPr/>
        </p:nvPicPr>
        <p:blipFill>
          <a:blip r:embed="rId3"/>
          <a:stretch>
            <a:fillRect/>
          </a:stretch>
        </p:blipFill>
        <p:spPr>
          <a:xfrm>
            <a:off x="704850" y="2134910"/>
            <a:ext cx="6610350" cy="805577"/>
          </a:xfrm>
          <a:prstGeom prst="rect">
            <a:avLst/>
          </a:prstGeom>
        </p:spPr>
      </p:pic>
      <p:sp>
        <p:nvSpPr>
          <p:cNvPr id="5" name="Text 2"/>
          <p:cNvSpPr/>
          <p:nvPr/>
        </p:nvSpPr>
        <p:spPr>
          <a:xfrm>
            <a:off x="906185" y="3141821"/>
            <a:ext cx="4306133"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Sản xuất và gia công giày thể thao</a:t>
            </a:r>
            <a:endParaRPr lang="en-US" sz="1950" dirty="0"/>
          </a:p>
        </p:txBody>
      </p:sp>
      <p:sp>
        <p:nvSpPr>
          <p:cNvPr id="6" name="Text 3"/>
          <p:cNvSpPr/>
          <p:nvPr/>
        </p:nvSpPr>
        <p:spPr>
          <a:xfrm>
            <a:off x="906185" y="3577233"/>
            <a:ext cx="6207681" cy="1289209"/>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Là hoạt động cốt lõi, quy trình này bao gồm việc sản xuất và gia công giày thể thao, chủ yếu cho thương hiệu Nike. Công ty đã đầu tư lớn vào việc tự động hóa các dây chuyền sản xuất để nâng cao năng suất và chất lượng sản phẩm.</a:t>
            </a:r>
            <a:endParaRPr lang="en-US" sz="1550" dirty="0"/>
          </a:p>
        </p:txBody>
      </p:sp>
      <p:pic>
        <p:nvPicPr>
          <p:cNvPr id="7" name="Image 1" descr="preencoded.png"/>
          <p:cNvPicPr>
            <a:picLocks noChangeAspect="1"/>
          </p:cNvPicPr>
          <p:nvPr/>
        </p:nvPicPr>
        <p:blipFill>
          <a:blip r:embed="rId4"/>
          <a:stretch>
            <a:fillRect/>
          </a:stretch>
        </p:blipFill>
        <p:spPr>
          <a:xfrm>
            <a:off x="7315200" y="2134910"/>
            <a:ext cx="6610350" cy="805577"/>
          </a:xfrm>
          <a:prstGeom prst="rect">
            <a:avLst/>
          </a:prstGeom>
        </p:spPr>
      </p:pic>
      <p:sp>
        <p:nvSpPr>
          <p:cNvPr id="8" name="Text 4"/>
          <p:cNvSpPr/>
          <p:nvPr/>
        </p:nvSpPr>
        <p:spPr>
          <a:xfrm>
            <a:off x="7516535" y="3141821"/>
            <a:ext cx="3879771"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Phát triển và thiết kế sản phẩm</a:t>
            </a:r>
            <a:endParaRPr lang="en-US" sz="1950" dirty="0"/>
          </a:p>
        </p:txBody>
      </p:sp>
      <p:sp>
        <p:nvSpPr>
          <p:cNvPr id="9" name="Text 5"/>
          <p:cNvSpPr/>
          <p:nvPr/>
        </p:nvSpPr>
        <p:spPr>
          <a:xfrm>
            <a:off x="7516535" y="3577233"/>
            <a:ext cx="6207681" cy="966907"/>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Công ty có các bộ phận chuyên về kỹ thuật chế tạo giày mẫu và thiết kế, cho thấy một quy trình chuyên biệt từ khâu lên ý tưởng, thiết kế đến sản xuất thử nghiệm để đáp ứng yêu cầu của khách hàng.</a:t>
            </a:r>
            <a:endParaRPr lang="en-US" sz="1550" dirty="0"/>
          </a:p>
        </p:txBody>
      </p:sp>
      <p:pic>
        <p:nvPicPr>
          <p:cNvPr id="10" name="Image 2" descr="preencoded.png"/>
          <p:cNvPicPr>
            <a:picLocks noChangeAspect="1"/>
          </p:cNvPicPr>
          <p:nvPr/>
        </p:nvPicPr>
        <p:blipFill>
          <a:blip r:embed="rId5"/>
          <a:stretch>
            <a:fillRect/>
          </a:stretch>
        </p:blipFill>
        <p:spPr>
          <a:xfrm>
            <a:off x="704850" y="5067776"/>
            <a:ext cx="6610350" cy="805577"/>
          </a:xfrm>
          <a:prstGeom prst="rect">
            <a:avLst/>
          </a:prstGeom>
        </p:spPr>
      </p:pic>
      <p:sp>
        <p:nvSpPr>
          <p:cNvPr id="11" name="Text 6"/>
          <p:cNvSpPr/>
          <p:nvPr/>
        </p:nvSpPr>
        <p:spPr>
          <a:xfrm>
            <a:off x="906185" y="6074688"/>
            <a:ext cx="2517577"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Quản lý chất lượng</a:t>
            </a:r>
            <a:endParaRPr lang="en-US" sz="1950" dirty="0"/>
          </a:p>
        </p:txBody>
      </p:sp>
      <p:sp>
        <p:nvSpPr>
          <p:cNvPr id="12" name="Text 7"/>
          <p:cNvSpPr/>
          <p:nvPr/>
        </p:nvSpPr>
        <p:spPr>
          <a:xfrm>
            <a:off x="906185" y="6510099"/>
            <a:ext cx="6207681" cy="644604"/>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Các sản phẩm của Taekwang Vina phải đáp ứng các tiêu chuẩn chất lượng quốc tế nghiêm ngặt, bao gồm cả tiêu chuẩn ISO 14000.</a:t>
            </a:r>
            <a:endParaRPr lang="en-US" sz="1550" dirty="0"/>
          </a:p>
        </p:txBody>
      </p:sp>
      <p:pic>
        <p:nvPicPr>
          <p:cNvPr id="13" name="Image 3" descr="preencoded.png"/>
          <p:cNvPicPr>
            <a:picLocks noChangeAspect="1"/>
          </p:cNvPicPr>
          <p:nvPr/>
        </p:nvPicPr>
        <p:blipFill>
          <a:blip r:embed="rId6"/>
          <a:stretch>
            <a:fillRect/>
          </a:stretch>
        </p:blipFill>
        <p:spPr>
          <a:xfrm>
            <a:off x="7315200" y="5067776"/>
            <a:ext cx="6610350" cy="805577"/>
          </a:xfrm>
          <a:prstGeom prst="rect">
            <a:avLst/>
          </a:prstGeom>
        </p:spPr>
      </p:pic>
      <p:sp>
        <p:nvSpPr>
          <p:cNvPr id="14" name="Text 8"/>
          <p:cNvSpPr/>
          <p:nvPr/>
        </p:nvSpPr>
        <p:spPr>
          <a:xfrm>
            <a:off x="7516535" y="6074688"/>
            <a:ext cx="2517577"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Phát triển bền vững</a:t>
            </a:r>
            <a:endParaRPr lang="en-US" sz="1950" dirty="0"/>
          </a:p>
        </p:txBody>
      </p:sp>
      <p:sp>
        <p:nvSpPr>
          <p:cNvPr id="15" name="Text 9"/>
          <p:cNvSpPr/>
          <p:nvPr/>
        </p:nvSpPr>
        <p:spPr>
          <a:xfrm>
            <a:off x="7516535" y="6510099"/>
            <a:ext cx="6207681" cy="966907"/>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Công ty chú trọng vào việc giảm thiểu tác động đến môi trường, điển hình là việc đầu tư vào hệ thống năng lượng mặt trời tại các nhà máy ở Việt Nam để sử dụng năng lượng tái tạo.</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16">
    <p:spTree>
      <p:nvGrpSpPr>
        <p:cNvPr id="1" name=""/>
        <p:cNvGrpSpPr/>
        <p:nvPr/>
      </p:nvGrpSpPr>
      <p:grpSpPr>
        <a:xfrm>
          <a:off x="0" y="0"/>
          <a:ext cx="0" cy="0"/>
          <a:chOff x="0" y="0"/>
          <a:chExt cx="0" cy="0"/>
        </a:xfrm>
      </p:grpSpPr>
      <p:sp>
        <p:nvSpPr>
          <p:cNvPr id="2" name="Text 0"/>
          <p:cNvSpPr/>
          <p:nvPr/>
        </p:nvSpPr>
        <p:spPr>
          <a:xfrm>
            <a:off x="724852" y="698897"/>
            <a:ext cx="7760613" cy="647224"/>
          </a:xfrm>
          <a:prstGeom prst="rect">
            <a:avLst/>
          </a:prstGeom>
          <a:noFill/>
          <a:ln/>
        </p:spPr>
        <p:txBody>
          <a:bodyPr wrap="none" lIns="0" tIns="0" rIns="0" bIns="0" rtlCol="0" anchor="t"/>
          <a:lstStyle/>
          <a:p>
            <a:pPr marL="0" indent="0" algn="l">
              <a:lnSpc>
                <a:spcPts val="5050"/>
              </a:lnSpc>
              <a:buNone/>
            </a:pPr>
            <a:r>
              <a:rPr lang="en-US" sz="4050" dirty="0">
                <a:solidFill>
                  <a:srgbClr val="124E73"/>
                </a:solidFill>
                <a:latin typeface="MuseoModerno Medium" pitchFamily="34" charset="0"/>
                <a:ea typeface="MuseoModerno Medium" pitchFamily="34" charset="-122"/>
                <a:cs typeface="MuseoModerno Medium" pitchFamily="34" charset="-120"/>
              </a:rPr>
              <a:t>2.1.3 Quy trình hỗ trợ (Support)</a:t>
            </a:r>
            <a:endParaRPr lang="en-US" sz="4050" dirty="0"/>
          </a:p>
        </p:txBody>
      </p:sp>
      <p:sp>
        <p:nvSpPr>
          <p:cNvPr id="3" name="Text 1"/>
          <p:cNvSpPr/>
          <p:nvPr/>
        </p:nvSpPr>
        <p:spPr>
          <a:xfrm>
            <a:off x="724852" y="1760220"/>
            <a:ext cx="13180695" cy="331232"/>
          </a:xfrm>
          <a:prstGeom prst="rect">
            <a:avLst/>
          </a:prstGeom>
          <a:noFill/>
          <a:ln/>
        </p:spPr>
        <p:txBody>
          <a:bodyPr wrap="non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Đây là các quy trình không trực tiếp tạo ra sản phẩm nhưng lại đóng vai trò thiết yếu để các hoạt động chính của công ty diễn ra suôn sẻ.</a:t>
            </a:r>
            <a:endParaRPr lang="en-US" sz="1600" dirty="0"/>
          </a:p>
        </p:txBody>
      </p:sp>
      <p:sp>
        <p:nvSpPr>
          <p:cNvPr id="4" name="Shape 2"/>
          <p:cNvSpPr/>
          <p:nvPr/>
        </p:nvSpPr>
        <p:spPr>
          <a:xfrm>
            <a:off x="724852" y="2634972"/>
            <a:ext cx="6486763" cy="2188964"/>
          </a:xfrm>
          <a:prstGeom prst="roundRect">
            <a:avLst>
              <a:gd name="adj" fmla="val 5013"/>
            </a:avLst>
          </a:prstGeom>
          <a:solidFill>
            <a:srgbClr val="FFFCF5"/>
          </a:solidFill>
          <a:ln/>
        </p:spPr>
        <p:txBody>
          <a:bodyPr/>
          <a:lstStyle/>
          <a:p>
            <a:endParaRPr lang="vi-VN"/>
          </a:p>
        </p:txBody>
      </p:sp>
      <p:sp>
        <p:nvSpPr>
          <p:cNvPr id="5" name="Shape 3"/>
          <p:cNvSpPr/>
          <p:nvPr/>
        </p:nvSpPr>
        <p:spPr>
          <a:xfrm>
            <a:off x="724852" y="2612112"/>
            <a:ext cx="6486763" cy="91440"/>
          </a:xfrm>
          <a:prstGeom prst="roundRect">
            <a:avLst>
              <a:gd name="adj" fmla="val 33974"/>
            </a:avLst>
          </a:prstGeom>
          <a:solidFill>
            <a:srgbClr val="325F7B"/>
          </a:solidFill>
          <a:ln/>
        </p:spPr>
        <p:txBody>
          <a:bodyPr/>
          <a:lstStyle/>
          <a:p>
            <a:endParaRPr lang="vi-VN"/>
          </a:p>
        </p:txBody>
      </p:sp>
      <p:sp>
        <p:nvSpPr>
          <p:cNvPr id="6" name="Shape 4"/>
          <p:cNvSpPr/>
          <p:nvPr/>
        </p:nvSpPr>
        <p:spPr>
          <a:xfrm>
            <a:off x="3657600" y="2324338"/>
            <a:ext cx="621268" cy="621268"/>
          </a:xfrm>
          <a:prstGeom prst="roundRect">
            <a:avLst>
              <a:gd name="adj" fmla="val 147183"/>
            </a:avLst>
          </a:prstGeom>
          <a:solidFill>
            <a:srgbClr val="325F7B"/>
          </a:solidFill>
          <a:ln/>
        </p:spPr>
        <p:txBody>
          <a:bodyPr/>
          <a:lstStyle/>
          <a:p>
            <a:endParaRPr lang="vi-VN"/>
          </a:p>
        </p:txBody>
      </p:sp>
      <p:pic>
        <p:nvPicPr>
          <p:cNvPr id="7" name="Image 0" descr="preencoded.png"/>
          <p:cNvPicPr>
            <a:picLocks noChangeAspect="1"/>
          </p:cNvPicPr>
          <p:nvPr/>
        </p:nvPicPr>
        <p:blipFill>
          <a:blip r:embed="rId3"/>
          <a:stretch>
            <a:fillRect/>
          </a:stretch>
        </p:blipFill>
        <p:spPr>
          <a:xfrm>
            <a:off x="3843933" y="2479596"/>
            <a:ext cx="248483" cy="310634"/>
          </a:xfrm>
          <a:prstGeom prst="rect">
            <a:avLst/>
          </a:prstGeom>
        </p:spPr>
      </p:pic>
      <p:sp>
        <p:nvSpPr>
          <p:cNvPr id="8" name="Text 5"/>
          <p:cNvSpPr/>
          <p:nvPr/>
        </p:nvSpPr>
        <p:spPr>
          <a:xfrm>
            <a:off x="954762" y="3152656"/>
            <a:ext cx="3273147"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Hỗ trợ nhân sự và phúc lợi</a:t>
            </a:r>
            <a:endParaRPr lang="en-US" sz="2000" dirty="0"/>
          </a:p>
        </p:txBody>
      </p:sp>
      <p:sp>
        <p:nvSpPr>
          <p:cNvPr id="9" name="Text 6"/>
          <p:cNvSpPr/>
          <p:nvPr/>
        </p:nvSpPr>
        <p:spPr>
          <a:xfrm>
            <a:off x="954762" y="3600331"/>
            <a:ext cx="6026944" cy="99369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Bên cạnh việc tuyển dụng và đào tạo, công ty có các chính sách hỗ trợ người lao động như thanh toán phí khám sức khỏe đầu vào, thưởng cho công nhân mới và các chế độ phúc lợi khác theo quy định.</a:t>
            </a:r>
            <a:endParaRPr lang="en-US" sz="1600" dirty="0"/>
          </a:p>
        </p:txBody>
      </p:sp>
      <p:sp>
        <p:nvSpPr>
          <p:cNvPr id="10" name="Shape 7"/>
          <p:cNvSpPr/>
          <p:nvPr/>
        </p:nvSpPr>
        <p:spPr>
          <a:xfrm>
            <a:off x="7418665" y="2634972"/>
            <a:ext cx="6486882" cy="2188964"/>
          </a:xfrm>
          <a:prstGeom prst="roundRect">
            <a:avLst>
              <a:gd name="adj" fmla="val 5013"/>
            </a:avLst>
          </a:prstGeom>
          <a:solidFill>
            <a:srgbClr val="FFFCF5"/>
          </a:solidFill>
          <a:ln/>
        </p:spPr>
        <p:txBody>
          <a:bodyPr/>
          <a:lstStyle/>
          <a:p>
            <a:endParaRPr lang="vi-VN"/>
          </a:p>
        </p:txBody>
      </p:sp>
      <p:sp>
        <p:nvSpPr>
          <p:cNvPr id="11" name="Shape 8"/>
          <p:cNvSpPr/>
          <p:nvPr/>
        </p:nvSpPr>
        <p:spPr>
          <a:xfrm>
            <a:off x="7418665" y="2612112"/>
            <a:ext cx="6486882" cy="91440"/>
          </a:xfrm>
          <a:prstGeom prst="roundRect">
            <a:avLst>
              <a:gd name="adj" fmla="val 33974"/>
            </a:avLst>
          </a:prstGeom>
          <a:solidFill>
            <a:srgbClr val="325F7B"/>
          </a:solidFill>
          <a:ln/>
        </p:spPr>
        <p:txBody>
          <a:bodyPr/>
          <a:lstStyle/>
          <a:p>
            <a:endParaRPr lang="vi-VN"/>
          </a:p>
        </p:txBody>
      </p:sp>
      <p:sp>
        <p:nvSpPr>
          <p:cNvPr id="12" name="Shape 9"/>
          <p:cNvSpPr/>
          <p:nvPr/>
        </p:nvSpPr>
        <p:spPr>
          <a:xfrm>
            <a:off x="10351413" y="2324338"/>
            <a:ext cx="621268" cy="621268"/>
          </a:xfrm>
          <a:prstGeom prst="roundRect">
            <a:avLst>
              <a:gd name="adj" fmla="val 147183"/>
            </a:avLst>
          </a:prstGeom>
          <a:solidFill>
            <a:srgbClr val="325F7B"/>
          </a:solidFill>
          <a:ln/>
        </p:spPr>
        <p:txBody>
          <a:bodyPr/>
          <a:lstStyle/>
          <a:p>
            <a:endParaRPr lang="vi-VN"/>
          </a:p>
        </p:txBody>
      </p:sp>
      <p:pic>
        <p:nvPicPr>
          <p:cNvPr id="13" name="Image 1" descr="preencoded.png"/>
          <p:cNvPicPr>
            <a:picLocks noChangeAspect="1"/>
          </p:cNvPicPr>
          <p:nvPr/>
        </p:nvPicPr>
        <p:blipFill>
          <a:blip r:embed="rId4"/>
          <a:stretch>
            <a:fillRect/>
          </a:stretch>
        </p:blipFill>
        <p:spPr>
          <a:xfrm>
            <a:off x="10537746" y="2479596"/>
            <a:ext cx="248483" cy="310634"/>
          </a:xfrm>
          <a:prstGeom prst="rect">
            <a:avLst/>
          </a:prstGeom>
        </p:spPr>
      </p:pic>
      <p:sp>
        <p:nvSpPr>
          <p:cNvPr id="14" name="Text 10"/>
          <p:cNvSpPr/>
          <p:nvPr/>
        </p:nvSpPr>
        <p:spPr>
          <a:xfrm>
            <a:off x="7648575" y="3152656"/>
            <a:ext cx="3949422"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Hoạt động xã hội và cộng đồng</a:t>
            </a:r>
            <a:endParaRPr lang="en-US" sz="2000" dirty="0"/>
          </a:p>
        </p:txBody>
      </p:sp>
      <p:sp>
        <p:nvSpPr>
          <p:cNvPr id="15" name="Text 11"/>
          <p:cNvSpPr/>
          <p:nvPr/>
        </p:nvSpPr>
        <p:spPr>
          <a:xfrm>
            <a:off x="7648575" y="3600331"/>
            <a:ext cx="6027063" cy="99369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Taekwang Vina thường xuyên tổ chức các hoạt động cống hiến cho xã hội như hỗ trợ đồng bào bị ảnh hưởng bởi thiên tai, xây nhà tình thương, thể hiện trách nhiệm xã hội của doanh nghiệp.</a:t>
            </a:r>
            <a:endParaRPr lang="en-US" sz="1600" dirty="0"/>
          </a:p>
        </p:txBody>
      </p:sp>
      <p:sp>
        <p:nvSpPr>
          <p:cNvPr id="16" name="Shape 12"/>
          <p:cNvSpPr/>
          <p:nvPr/>
        </p:nvSpPr>
        <p:spPr>
          <a:xfrm>
            <a:off x="724852" y="5341620"/>
            <a:ext cx="6486763" cy="2188964"/>
          </a:xfrm>
          <a:prstGeom prst="roundRect">
            <a:avLst>
              <a:gd name="adj" fmla="val 5013"/>
            </a:avLst>
          </a:prstGeom>
          <a:solidFill>
            <a:srgbClr val="FFFCF5"/>
          </a:solidFill>
          <a:ln/>
        </p:spPr>
        <p:txBody>
          <a:bodyPr/>
          <a:lstStyle/>
          <a:p>
            <a:endParaRPr lang="vi-VN"/>
          </a:p>
        </p:txBody>
      </p:sp>
      <p:sp>
        <p:nvSpPr>
          <p:cNvPr id="17" name="Shape 13"/>
          <p:cNvSpPr/>
          <p:nvPr/>
        </p:nvSpPr>
        <p:spPr>
          <a:xfrm>
            <a:off x="724852" y="5318760"/>
            <a:ext cx="6486763" cy="91440"/>
          </a:xfrm>
          <a:prstGeom prst="roundRect">
            <a:avLst>
              <a:gd name="adj" fmla="val 33974"/>
            </a:avLst>
          </a:prstGeom>
          <a:solidFill>
            <a:srgbClr val="325F7B"/>
          </a:solidFill>
          <a:ln/>
        </p:spPr>
        <p:txBody>
          <a:bodyPr/>
          <a:lstStyle/>
          <a:p>
            <a:endParaRPr lang="vi-VN"/>
          </a:p>
        </p:txBody>
      </p:sp>
      <p:sp>
        <p:nvSpPr>
          <p:cNvPr id="18" name="Shape 14"/>
          <p:cNvSpPr/>
          <p:nvPr/>
        </p:nvSpPr>
        <p:spPr>
          <a:xfrm>
            <a:off x="3657600" y="5030986"/>
            <a:ext cx="621268" cy="621268"/>
          </a:xfrm>
          <a:prstGeom prst="roundRect">
            <a:avLst>
              <a:gd name="adj" fmla="val 147183"/>
            </a:avLst>
          </a:prstGeom>
          <a:solidFill>
            <a:srgbClr val="325F7B"/>
          </a:solidFill>
          <a:ln/>
        </p:spPr>
        <p:txBody>
          <a:bodyPr/>
          <a:lstStyle/>
          <a:p>
            <a:endParaRPr lang="vi-VN"/>
          </a:p>
        </p:txBody>
      </p:sp>
      <p:pic>
        <p:nvPicPr>
          <p:cNvPr id="19" name="Image 2" descr="preencoded.png"/>
          <p:cNvPicPr>
            <a:picLocks noChangeAspect="1"/>
          </p:cNvPicPr>
          <p:nvPr/>
        </p:nvPicPr>
        <p:blipFill>
          <a:blip r:embed="rId5"/>
          <a:stretch>
            <a:fillRect/>
          </a:stretch>
        </p:blipFill>
        <p:spPr>
          <a:xfrm>
            <a:off x="3843933" y="5186243"/>
            <a:ext cx="248483" cy="310634"/>
          </a:xfrm>
          <a:prstGeom prst="rect">
            <a:avLst/>
          </a:prstGeom>
        </p:spPr>
      </p:pic>
      <p:sp>
        <p:nvSpPr>
          <p:cNvPr id="20" name="Text 15"/>
          <p:cNvSpPr/>
          <p:nvPr/>
        </p:nvSpPr>
        <p:spPr>
          <a:xfrm>
            <a:off x="954762" y="5859304"/>
            <a:ext cx="4270415"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Hệ thống công nghệ thông tin (IT)</a:t>
            </a:r>
            <a:endParaRPr lang="en-US" sz="2000" dirty="0"/>
          </a:p>
        </p:txBody>
      </p:sp>
      <p:sp>
        <p:nvSpPr>
          <p:cNvPr id="21" name="Text 16"/>
          <p:cNvSpPr/>
          <p:nvPr/>
        </p:nvSpPr>
        <p:spPr>
          <a:xfrm>
            <a:off x="954762" y="6306979"/>
            <a:ext cx="6026944" cy="662464"/>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Công ty có hệ thống IT hỗ trợ quản lý dữ liệu nhân sự, chấm công và có thể tích hợp với các hệ thống quản lý sản xuất khác.</a:t>
            </a:r>
            <a:endParaRPr lang="en-US" sz="1600" dirty="0"/>
          </a:p>
        </p:txBody>
      </p:sp>
      <p:sp>
        <p:nvSpPr>
          <p:cNvPr id="22" name="Shape 17"/>
          <p:cNvSpPr/>
          <p:nvPr/>
        </p:nvSpPr>
        <p:spPr>
          <a:xfrm>
            <a:off x="7418665" y="5341620"/>
            <a:ext cx="6486882" cy="2188964"/>
          </a:xfrm>
          <a:prstGeom prst="roundRect">
            <a:avLst>
              <a:gd name="adj" fmla="val 5013"/>
            </a:avLst>
          </a:prstGeom>
          <a:solidFill>
            <a:srgbClr val="FFFCF5"/>
          </a:solidFill>
          <a:ln/>
        </p:spPr>
        <p:txBody>
          <a:bodyPr/>
          <a:lstStyle/>
          <a:p>
            <a:endParaRPr lang="vi-VN"/>
          </a:p>
        </p:txBody>
      </p:sp>
      <p:sp>
        <p:nvSpPr>
          <p:cNvPr id="23" name="Shape 18"/>
          <p:cNvSpPr/>
          <p:nvPr/>
        </p:nvSpPr>
        <p:spPr>
          <a:xfrm>
            <a:off x="7418665" y="5318760"/>
            <a:ext cx="6486882" cy="91440"/>
          </a:xfrm>
          <a:prstGeom prst="roundRect">
            <a:avLst>
              <a:gd name="adj" fmla="val 33974"/>
            </a:avLst>
          </a:prstGeom>
          <a:solidFill>
            <a:srgbClr val="325F7B"/>
          </a:solidFill>
          <a:ln/>
        </p:spPr>
        <p:txBody>
          <a:bodyPr/>
          <a:lstStyle/>
          <a:p>
            <a:endParaRPr lang="vi-VN"/>
          </a:p>
        </p:txBody>
      </p:sp>
      <p:sp>
        <p:nvSpPr>
          <p:cNvPr id="24" name="Shape 19"/>
          <p:cNvSpPr/>
          <p:nvPr/>
        </p:nvSpPr>
        <p:spPr>
          <a:xfrm>
            <a:off x="10351413" y="5030986"/>
            <a:ext cx="621268" cy="621268"/>
          </a:xfrm>
          <a:prstGeom prst="roundRect">
            <a:avLst>
              <a:gd name="adj" fmla="val 147183"/>
            </a:avLst>
          </a:prstGeom>
          <a:solidFill>
            <a:srgbClr val="325F7B"/>
          </a:solidFill>
          <a:ln/>
        </p:spPr>
        <p:txBody>
          <a:bodyPr/>
          <a:lstStyle/>
          <a:p>
            <a:endParaRPr lang="vi-VN"/>
          </a:p>
        </p:txBody>
      </p:sp>
      <p:pic>
        <p:nvPicPr>
          <p:cNvPr id="25" name="Image 3" descr="preencoded.png"/>
          <p:cNvPicPr>
            <a:picLocks noChangeAspect="1"/>
          </p:cNvPicPr>
          <p:nvPr/>
        </p:nvPicPr>
        <p:blipFill>
          <a:blip r:embed="rId6"/>
          <a:stretch>
            <a:fillRect/>
          </a:stretch>
        </p:blipFill>
        <p:spPr>
          <a:xfrm>
            <a:off x="10537746" y="5186243"/>
            <a:ext cx="248483" cy="310634"/>
          </a:xfrm>
          <a:prstGeom prst="rect">
            <a:avLst/>
          </a:prstGeom>
        </p:spPr>
      </p:pic>
      <p:sp>
        <p:nvSpPr>
          <p:cNvPr id="26" name="Text 20"/>
          <p:cNvSpPr/>
          <p:nvPr/>
        </p:nvSpPr>
        <p:spPr>
          <a:xfrm>
            <a:off x="7648575" y="5859304"/>
            <a:ext cx="3582948"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An ninh và an toàn lao động</a:t>
            </a:r>
            <a:endParaRPr lang="en-US" sz="2000" dirty="0"/>
          </a:p>
        </p:txBody>
      </p:sp>
      <p:sp>
        <p:nvSpPr>
          <p:cNvPr id="27" name="Text 21"/>
          <p:cNvSpPr/>
          <p:nvPr/>
        </p:nvSpPr>
        <p:spPr>
          <a:xfrm>
            <a:off x="7648575" y="6306979"/>
            <a:ext cx="6027063" cy="99369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Việc triển khai hệ thống kiểm soát ra vào tại cổng nhà máy và các quy định về an toàn lao động là một phần quan trọng trong quy trình hỗ trợ để đảm bảo môi trường làm việc an toàn cho nhân viên.</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17">
    <p:spTree>
      <p:nvGrpSpPr>
        <p:cNvPr id="1" name=""/>
        <p:cNvGrpSpPr/>
        <p:nvPr/>
      </p:nvGrpSpPr>
      <p:grpSpPr>
        <a:xfrm>
          <a:off x="0" y="0"/>
          <a:ext cx="0" cy="0"/>
          <a:chOff x="0" y="0"/>
          <a:chExt cx="0" cy="0"/>
        </a:xfrm>
      </p:grpSpPr>
      <p:sp>
        <p:nvSpPr>
          <p:cNvPr id="2" name="Text 0"/>
          <p:cNvSpPr/>
          <p:nvPr/>
        </p:nvSpPr>
        <p:spPr>
          <a:xfrm>
            <a:off x="548759" y="432316"/>
            <a:ext cx="5875853" cy="489942"/>
          </a:xfrm>
          <a:prstGeom prst="rect">
            <a:avLst/>
          </a:prstGeom>
          <a:noFill/>
          <a:ln/>
        </p:spPr>
        <p:txBody>
          <a:bodyPr wrap="none" lIns="0" tIns="0" rIns="0" bIns="0" rtlCol="0" anchor="t"/>
          <a:lstStyle/>
          <a:p>
            <a:pPr marL="0" indent="0" algn="l">
              <a:lnSpc>
                <a:spcPts val="3850"/>
              </a:lnSpc>
              <a:buNone/>
            </a:pPr>
            <a:r>
              <a:rPr lang="en-US" sz="3050" dirty="0">
                <a:solidFill>
                  <a:srgbClr val="124E73"/>
                </a:solidFill>
                <a:latin typeface="MuseoModerno Medium" pitchFamily="34" charset="0"/>
                <a:ea typeface="MuseoModerno Medium" pitchFamily="34" charset="-122"/>
                <a:cs typeface="MuseoModerno Medium" pitchFamily="34" charset="-120"/>
              </a:rPr>
              <a:t>2.1.3 Quy trình hỗ trợ (Support)</a:t>
            </a:r>
            <a:endParaRPr lang="en-US" sz="3050" dirty="0"/>
          </a:p>
        </p:txBody>
      </p:sp>
      <p:pic>
        <p:nvPicPr>
          <p:cNvPr id="3" name="Image 0" descr="preencoded.png"/>
          <p:cNvPicPr>
            <a:picLocks noChangeAspect="1"/>
          </p:cNvPicPr>
          <p:nvPr/>
        </p:nvPicPr>
        <p:blipFill>
          <a:blip r:embed="rId3"/>
          <a:stretch>
            <a:fillRect/>
          </a:stretch>
        </p:blipFill>
        <p:spPr>
          <a:xfrm>
            <a:off x="1611982" y="1858329"/>
            <a:ext cx="10228083" cy="4512941"/>
          </a:xfrm>
          <a:prstGeom prst="rect">
            <a:avLst/>
          </a:prstGeom>
        </p:spPr>
      </p:pic>
      <p:sp>
        <p:nvSpPr>
          <p:cNvPr id="4" name="Text 1"/>
          <p:cNvSpPr/>
          <p:nvPr/>
        </p:nvSpPr>
        <p:spPr>
          <a:xfrm>
            <a:off x="548759" y="7546300"/>
            <a:ext cx="13532882" cy="250865"/>
          </a:xfrm>
          <a:prstGeom prst="rect">
            <a:avLst/>
          </a:prstGeom>
          <a:noFill/>
          <a:ln/>
        </p:spPr>
        <p:txBody>
          <a:bodyPr wrap="none" lIns="0" tIns="0" rIns="0" bIns="0" rtlCol="0" anchor="t"/>
          <a:lstStyle/>
          <a:p>
            <a:pPr marL="0" indent="0" algn="ctr">
              <a:lnSpc>
                <a:spcPts val="1950"/>
              </a:lnSpc>
              <a:buNone/>
            </a:pPr>
            <a:r>
              <a:rPr lang="en-US" sz="1200" i="1" dirty="0">
                <a:solidFill>
                  <a:srgbClr val="2B4150"/>
                </a:solidFill>
                <a:latin typeface="Source Sans Pro" pitchFamily="34" charset="0"/>
                <a:ea typeface="Source Sans Pro" pitchFamily="34" charset="-122"/>
                <a:cs typeface="Source Sans Pro" pitchFamily="34" charset="-120"/>
              </a:rPr>
              <a:t>Hình 2.1: Sơ đồ kiến trúc nghiệp vụ</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2.2 Các thành phần của quy trình</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Các quy trình nghiệp vụ được cấu thành từ nhiều yếu tố khác nhau, bao gồm các hoạt động, sự kiện, đối tượng kinh doanh và tài nguyên.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9">
    <p:spTree>
      <p:nvGrpSpPr>
        <p:cNvPr id="1" name=""/>
        <p:cNvGrpSpPr/>
        <p:nvPr/>
      </p:nvGrpSpPr>
      <p:grpSpPr>
        <a:xfrm>
          <a:off x="0" y="0"/>
          <a:ext cx="0" cy="0"/>
          <a:chOff x="0" y="0"/>
          <a:chExt cx="0" cy="0"/>
        </a:xfrm>
      </p:grpSpPr>
      <p:sp>
        <p:nvSpPr>
          <p:cNvPr id="2" name="Text 0"/>
          <p:cNvSpPr/>
          <p:nvPr/>
        </p:nvSpPr>
        <p:spPr>
          <a:xfrm>
            <a:off x="589836" y="732592"/>
            <a:ext cx="6114455" cy="526613"/>
          </a:xfrm>
          <a:prstGeom prst="rect">
            <a:avLst/>
          </a:prstGeom>
          <a:noFill/>
          <a:ln/>
        </p:spPr>
        <p:txBody>
          <a:bodyPr wrap="none" lIns="0" tIns="0" rIns="0" bIns="0" rtlCol="0" anchor="t"/>
          <a:lstStyle/>
          <a:p>
            <a:pPr marL="0" indent="0" algn="l">
              <a:lnSpc>
                <a:spcPts val="4100"/>
              </a:lnSpc>
              <a:buNone/>
            </a:pPr>
            <a:r>
              <a:rPr lang="en-US" sz="3300" dirty="0">
                <a:solidFill>
                  <a:srgbClr val="124E73"/>
                </a:solidFill>
                <a:latin typeface="MuseoModerno Medium" pitchFamily="34" charset="0"/>
                <a:ea typeface="MuseoModerno Medium" pitchFamily="34" charset="-122"/>
                <a:cs typeface="MuseoModerno Medium" pitchFamily="34" charset="-120"/>
              </a:rPr>
              <a:t>2.2.1 Các hoạt động (Activities)</a:t>
            </a:r>
            <a:endParaRPr lang="en-US" sz="3300" dirty="0"/>
          </a:p>
        </p:txBody>
      </p:sp>
      <p:sp>
        <p:nvSpPr>
          <p:cNvPr id="3" name="Text 1"/>
          <p:cNvSpPr/>
          <p:nvPr/>
        </p:nvSpPr>
        <p:spPr>
          <a:xfrm>
            <a:off x="589836" y="1680448"/>
            <a:ext cx="2106930" cy="263366"/>
          </a:xfrm>
          <a:prstGeom prst="rect">
            <a:avLst/>
          </a:prstGeom>
          <a:noFill/>
          <a:ln/>
        </p:spPr>
        <p:txBody>
          <a:bodyPr wrap="none" lIns="0" tIns="0" rIns="0" bIns="0" rtlCol="0" anchor="t"/>
          <a:lstStyle/>
          <a:p>
            <a:pPr marL="0" indent="0" algn="l">
              <a:lnSpc>
                <a:spcPts val="2050"/>
              </a:lnSpc>
              <a:buNone/>
            </a:pPr>
            <a:r>
              <a:rPr lang="en-US" sz="1650" dirty="0">
                <a:solidFill>
                  <a:srgbClr val="124E73"/>
                </a:solidFill>
                <a:latin typeface="MuseoModerno Medium" pitchFamily="34" charset="0"/>
                <a:ea typeface="MuseoModerno Medium" pitchFamily="34" charset="-122"/>
                <a:cs typeface="MuseoModerno Medium" pitchFamily="34" charset="-120"/>
              </a:rPr>
              <a:t>Hoạt động chính:</a:t>
            </a:r>
            <a:endParaRPr lang="en-US" sz="1650" dirty="0"/>
          </a:p>
        </p:txBody>
      </p:sp>
      <p:sp>
        <p:nvSpPr>
          <p:cNvPr id="4" name="Text 2"/>
          <p:cNvSpPr/>
          <p:nvPr/>
        </p:nvSpPr>
        <p:spPr>
          <a:xfrm>
            <a:off x="589836" y="2112288"/>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Tiếp nhận &amp; xử lý đơn hàng:</a:t>
            </a:r>
            <a:r>
              <a:rPr lang="en-US" sz="1300" dirty="0">
                <a:solidFill>
                  <a:srgbClr val="2B4150"/>
                </a:solidFill>
                <a:latin typeface="Source Sans Pro" pitchFamily="34" charset="0"/>
                <a:ea typeface="Source Sans Pro" pitchFamily="34" charset="-122"/>
                <a:cs typeface="Source Sans Pro" pitchFamily="34" charset="-120"/>
              </a:rPr>
              <a:t> Phân tích các yêu cầu kỹ thuật, số lượng, và thời hạn từ khách hàng.</a:t>
            </a:r>
            <a:endParaRPr lang="en-US" sz="1300" dirty="0"/>
          </a:p>
        </p:txBody>
      </p:sp>
      <p:sp>
        <p:nvSpPr>
          <p:cNvPr id="5" name="Text 3"/>
          <p:cNvSpPr/>
          <p:nvPr/>
        </p:nvSpPr>
        <p:spPr>
          <a:xfrm>
            <a:off x="589836" y="2710577"/>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Thiết kế &amp; Tạo mẫu:</a:t>
            </a:r>
            <a:r>
              <a:rPr lang="en-US" sz="1300" dirty="0">
                <a:solidFill>
                  <a:srgbClr val="2B4150"/>
                </a:solidFill>
                <a:latin typeface="Source Sans Pro" pitchFamily="34" charset="0"/>
                <a:ea typeface="Source Sans Pro" pitchFamily="34" charset="-122"/>
                <a:cs typeface="Source Sans Pro" pitchFamily="34" charset="-120"/>
              </a:rPr>
              <a:t> Bộ phận R&amp;D và kỹ thuật tạo ra các sản phẩm mẫu theo đúng thiết kế để khách hàng duyệt.</a:t>
            </a:r>
            <a:endParaRPr lang="en-US" sz="1300" dirty="0"/>
          </a:p>
        </p:txBody>
      </p:sp>
      <p:sp>
        <p:nvSpPr>
          <p:cNvPr id="6" name="Text 4"/>
          <p:cNvSpPr/>
          <p:nvPr/>
        </p:nvSpPr>
        <p:spPr>
          <a:xfrm>
            <a:off x="589836" y="3308866"/>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Mua sắm nguyên vật liệu:</a:t>
            </a:r>
            <a:r>
              <a:rPr lang="en-US" sz="1300" dirty="0">
                <a:solidFill>
                  <a:srgbClr val="2B4150"/>
                </a:solidFill>
                <a:latin typeface="Source Sans Pro" pitchFamily="34" charset="0"/>
                <a:ea typeface="Source Sans Pro" pitchFamily="34" charset="-122"/>
                <a:cs typeface="Source Sans Pro" pitchFamily="34" charset="-120"/>
              </a:rPr>
              <a:t> Đặt hàng và nhập kho các loại vật tư như da, vải, đế cao su, keo dán, dây giày...</a:t>
            </a:r>
            <a:endParaRPr lang="en-US" sz="1300" dirty="0"/>
          </a:p>
        </p:txBody>
      </p:sp>
      <p:sp>
        <p:nvSpPr>
          <p:cNvPr id="7" name="Text 5"/>
          <p:cNvSpPr/>
          <p:nvPr/>
        </p:nvSpPr>
        <p:spPr>
          <a:xfrm>
            <a:off x="589836" y="3907155"/>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Công đoạn Cắt (Cutting):</a:t>
            </a:r>
            <a:r>
              <a:rPr lang="en-US" sz="1300" dirty="0">
                <a:solidFill>
                  <a:srgbClr val="2B4150"/>
                </a:solidFill>
                <a:latin typeface="Source Sans Pro" pitchFamily="34" charset="0"/>
                <a:ea typeface="Source Sans Pro" pitchFamily="34" charset="-122"/>
                <a:cs typeface="Source Sans Pro" pitchFamily="34" charset="-120"/>
              </a:rPr>
              <a:t> Sử dụng máy móc (có thể là tự động) để cắt các phần của thân giày (upper) theo rập.</a:t>
            </a:r>
            <a:endParaRPr lang="en-US" sz="1300" dirty="0"/>
          </a:p>
        </p:txBody>
      </p:sp>
      <p:sp>
        <p:nvSpPr>
          <p:cNvPr id="8" name="Text 6"/>
          <p:cNvSpPr/>
          <p:nvPr/>
        </p:nvSpPr>
        <p:spPr>
          <a:xfrm>
            <a:off x="589836" y="4505444"/>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Công đoạn May (Stitching/Sewing):</a:t>
            </a:r>
            <a:r>
              <a:rPr lang="en-US" sz="1300" dirty="0">
                <a:solidFill>
                  <a:srgbClr val="2B4150"/>
                </a:solidFill>
                <a:latin typeface="Source Sans Pro" pitchFamily="34" charset="0"/>
                <a:ea typeface="Source Sans Pro" pitchFamily="34" charset="-122"/>
                <a:cs typeface="Source Sans Pro" pitchFamily="34" charset="-120"/>
              </a:rPr>
              <a:t> Các công nhân trên chuyền may sẽ lắp ráp các chi tiết đã cắt để tạo thành phần thân giày hoàn chỉnh.</a:t>
            </a:r>
            <a:endParaRPr lang="en-US" sz="1300" dirty="0"/>
          </a:p>
        </p:txBody>
      </p:sp>
      <p:sp>
        <p:nvSpPr>
          <p:cNvPr id="9" name="Text 7"/>
          <p:cNvSpPr/>
          <p:nvPr/>
        </p:nvSpPr>
        <p:spPr>
          <a:xfrm>
            <a:off x="589836" y="5103733"/>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Công đoạn Lắp ráp (Assembly):</a:t>
            </a:r>
            <a:r>
              <a:rPr lang="en-US" sz="1300" dirty="0">
                <a:solidFill>
                  <a:srgbClr val="2B4150"/>
                </a:solidFill>
                <a:latin typeface="Source Sans Pro" pitchFamily="34" charset="0"/>
                <a:ea typeface="Source Sans Pro" pitchFamily="34" charset="-122"/>
                <a:cs typeface="Source Sans Pro" pitchFamily="34" charset="-120"/>
              </a:rPr>
              <a:t> Gắn phần thân giày vào đế giày. Đây là công đoạn phức tạp, thường được tự động hóa ở mức độ cao để đảm bảo độ chính xác và năng suất.</a:t>
            </a:r>
            <a:endParaRPr lang="en-US" sz="1300" dirty="0"/>
          </a:p>
        </p:txBody>
      </p:sp>
      <p:sp>
        <p:nvSpPr>
          <p:cNvPr id="10" name="Text 8"/>
          <p:cNvSpPr/>
          <p:nvPr/>
        </p:nvSpPr>
        <p:spPr>
          <a:xfrm>
            <a:off x="589836" y="5702022"/>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Kiểm tra chất lượng (Quality Control - QC):</a:t>
            </a:r>
            <a:r>
              <a:rPr lang="en-US" sz="1300" dirty="0">
                <a:solidFill>
                  <a:srgbClr val="2B4150"/>
                </a:solidFill>
                <a:latin typeface="Source Sans Pro" pitchFamily="34" charset="0"/>
                <a:ea typeface="Source Sans Pro" pitchFamily="34" charset="-122"/>
                <a:cs typeface="Source Sans Pro" pitchFamily="34" charset="-120"/>
              </a:rPr>
              <a:t> Nhân viên QC kiểm tra từng sản phẩm trên chuyền và kiểm tra ngẫu nhiên theo lô để phát hiện lỗi (lỗi chỉ, lỗi keo, sai kích thước...).</a:t>
            </a:r>
            <a:endParaRPr lang="en-US" sz="1300" dirty="0"/>
          </a:p>
        </p:txBody>
      </p:sp>
      <p:sp>
        <p:nvSpPr>
          <p:cNvPr id="11" name="Text 9"/>
          <p:cNvSpPr/>
          <p:nvPr/>
        </p:nvSpPr>
        <p:spPr>
          <a:xfrm>
            <a:off x="589836" y="6300311"/>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Đóng gói (Packaging):</a:t>
            </a:r>
            <a:r>
              <a:rPr lang="en-US" sz="1300" dirty="0">
                <a:solidFill>
                  <a:srgbClr val="2B4150"/>
                </a:solidFill>
                <a:latin typeface="Source Sans Pro" pitchFamily="34" charset="0"/>
                <a:ea typeface="Source Sans Pro" pitchFamily="34" charset="-122"/>
                <a:cs typeface="Source Sans Pro" pitchFamily="34" charset="-120"/>
              </a:rPr>
              <a:t> Đóng gói sản phẩm vào hộp, dán nhãn, và xếp vào thùng carton theo đúng quy cách của khách hàng.</a:t>
            </a:r>
            <a:endParaRPr lang="en-US" sz="1300" dirty="0"/>
          </a:p>
        </p:txBody>
      </p:sp>
      <p:sp>
        <p:nvSpPr>
          <p:cNvPr id="12" name="Text 10"/>
          <p:cNvSpPr/>
          <p:nvPr/>
        </p:nvSpPr>
        <p:spPr>
          <a:xfrm>
            <a:off x="589836" y="6898600"/>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Hoàn tất thủ tục &amp; Xuất hàng:</a:t>
            </a:r>
            <a:r>
              <a:rPr lang="en-US" sz="1300" dirty="0">
                <a:solidFill>
                  <a:srgbClr val="2B4150"/>
                </a:solidFill>
                <a:latin typeface="Source Sans Pro" pitchFamily="34" charset="0"/>
                <a:ea typeface="Source Sans Pro" pitchFamily="34" charset="-122"/>
                <a:cs typeface="Source Sans Pro" pitchFamily="34" charset="-120"/>
              </a:rPr>
              <a:t> Lập phiếu xuất kho, thực hiện các thủ tục hải quan để xuất khẩu.</a:t>
            </a:r>
            <a:endParaRPr lang="en-US" sz="1300" dirty="0"/>
          </a:p>
        </p:txBody>
      </p:sp>
      <p:sp>
        <p:nvSpPr>
          <p:cNvPr id="13" name="Text 11"/>
          <p:cNvSpPr/>
          <p:nvPr/>
        </p:nvSpPr>
        <p:spPr>
          <a:xfrm>
            <a:off x="7528441" y="1680448"/>
            <a:ext cx="2106930" cy="263366"/>
          </a:xfrm>
          <a:prstGeom prst="rect">
            <a:avLst/>
          </a:prstGeom>
          <a:noFill/>
          <a:ln/>
        </p:spPr>
        <p:txBody>
          <a:bodyPr wrap="none" lIns="0" tIns="0" rIns="0" bIns="0" rtlCol="0" anchor="t"/>
          <a:lstStyle/>
          <a:p>
            <a:pPr marL="0" indent="0" algn="l">
              <a:lnSpc>
                <a:spcPts val="2050"/>
              </a:lnSpc>
              <a:buNone/>
            </a:pPr>
            <a:r>
              <a:rPr lang="en-US" sz="1650" dirty="0">
                <a:solidFill>
                  <a:srgbClr val="124E73"/>
                </a:solidFill>
                <a:latin typeface="MuseoModerno Medium" pitchFamily="34" charset="0"/>
                <a:ea typeface="MuseoModerno Medium" pitchFamily="34" charset="-122"/>
                <a:cs typeface="MuseoModerno Medium" pitchFamily="34" charset="-120"/>
              </a:rPr>
              <a:t>Hoạt động hỗ trợ:</a:t>
            </a:r>
            <a:endParaRPr lang="en-US" sz="1650" dirty="0"/>
          </a:p>
        </p:txBody>
      </p:sp>
      <p:sp>
        <p:nvSpPr>
          <p:cNvPr id="14" name="Text 12"/>
          <p:cNvSpPr/>
          <p:nvPr/>
        </p:nvSpPr>
        <p:spPr>
          <a:xfrm>
            <a:off x="7528441" y="2112288"/>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Bảo trì máy móc:</a:t>
            </a:r>
            <a:r>
              <a:rPr lang="en-US" sz="1300" dirty="0">
                <a:solidFill>
                  <a:srgbClr val="2B4150"/>
                </a:solidFill>
                <a:latin typeface="Source Sans Pro" pitchFamily="34" charset="0"/>
                <a:ea typeface="Source Sans Pro" pitchFamily="34" charset="-122"/>
                <a:cs typeface="Source Sans Pro" pitchFamily="34" charset="-120"/>
              </a:rPr>
              <a:t> Đội ngũ kỹ thuật thường xuyên kiểm tra, bảo dưỡng các dây chuyền sản xuất.</a:t>
            </a:r>
            <a:endParaRPr lang="en-US" sz="1300" dirty="0"/>
          </a:p>
        </p:txBody>
      </p:sp>
      <p:sp>
        <p:nvSpPr>
          <p:cNvPr id="15" name="Text 13"/>
          <p:cNvSpPr/>
          <p:nvPr/>
        </p:nvSpPr>
        <p:spPr>
          <a:xfrm>
            <a:off x="7528441" y="2710577"/>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Hệ thống số hóa:</a:t>
            </a:r>
            <a:r>
              <a:rPr lang="en-US" sz="1300" dirty="0">
                <a:solidFill>
                  <a:srgbClr val="2B4150"/>
                </a:solidFill>
                <a:latin typeface="Source Sans Pro" pitchFamily="34" charset="0"/>
                <a:ea typeface="Source Sans Pro" pitchFamily="34" charset="-122"/>
                <a:cs typeface="Source Sans Pro" pitchFamily="34" charset="-120"/>
              </a:rPr>
              <a:t> Đội ngũ IT số hóa các quy trình quản lý, sản xuất bằng các phần mềm ERP, CMS, MES.</a:t>
            </a:r>
            <a:endParaRPr lang="en-US" sz="1300" dirty="0"/>
          </a:p>
        </p:txBody>
      </p:sp>
      <p:sp>
        <p:nvSpPr>
          <p:cNvPr id="16" name="Text 14"/>
          <p:cNvSpPr/>
          <p:nvPr/>
        </p:nvSpPr>
        <p:spPr>
          <a:xfrm>
            <a:off x="7528441" y="3308866"/>
            <a:ext cx="6519743" cy="53935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Đào tạo công nhân:</a:t>
            </a:r>
            <a:r>
              <a:rPr lang="en-US" sz="1300" dirty="0">
                <a:solidFill>
                  <a:srgbClr val="2B4150"/>
                </a:solidFill>
                <a:latin typeface="Source Sans Pro" pitchFamily="34" charset="0"/>
                <a:ea typeface="Source Sans Pro" pitchFamily="34" charset="-122"/>
                <a:cs typeface="Source Sans Pro" pitchFamily="34" charset="-120"/>
              </a:rPr>
              <a:t> Hướng dẫn công nhân mới về thao tác và các tiêu chuẩn an toàn, chất lượng.</a:t>
            </a:r>
            <a:endParaRPr lang="en-US" sz="1300" dirty="0"/>
          </a:p>
        </p:txBody>
      </p:sp>
      <p:sp>
        <p:nvSpPr>
          <p:cNvPr id="17" name="Text 15"/>
          <p:cNvSpPr/>
          <p:nvPr/>
        </p:nvSpPr>
        <p:spPr>
          <a:xfrm>
            <a:off x="7528441" y="3907155"/>
            <a:ext cx="6519743" cy="2696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B4150"/>
                </a:solidFill>
                <a:latin typeface="Source Sans Pro" pitchFamily="34" charset="0"/>
                <a:ea typeface="Source Sans Pro" pitchFamily="34" charset="-122"/>
                <a:cs typeface="Source Sans Pro" pitchFamily="34" charset="-120"/>
              </a:rPr>
              <a:t>Quản lý kho:</a:t>
            </a:r>
            <a:r>
              <a:rPr lang="en-US" sz="1300" dirty="0">
                <a:solidFill>
                  <a:srgbClr val="2B4150"/>
                </a:solidFill>
                <a:latin typeface="Source Sans Pro" pitchFamily="34" charset="0"/>
                <a:ea typeface="Source Sans Pro" pitchFamily="34" charset="-122"/>
                <a:cs typeface="Source Sans Pro" pitchFamily="34" charset="-120"/>
              </a:rPr>
              <a:t> Sắp xếp, theo dõi và cấp phát nguyên vật liệu, quản lý kho thành phẩm.</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7265789"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Chương 1: Giới thiệu chung</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Công ty Taekwang Vina thành lập vào năm 1971 tại Andong, Hàn Quốc. Vào năm 1994, được thành lập tại Việt Nam, công ty nổi tiếng với quy mô sản xuất giày thể thao lớn, đặc biệt là cho thương hiệu Nike… Tính đến năm 2024, Taekwang Vina có hơn 52.000 nhân viên và sản xuất khoảng 50,53 triệu đôi giày mỗi năm, chiếm 63% tổng sản lượng của tập đoàn.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name="Slide 20">
    <p:spTree>
      <p:nvGrpSpPr>
        <p:cNvPr id="1" name=""/>
        <p:cNvGrpSpPr/>
        <p:nvPr/>
      </p:nvGrpSpPr>
      <p:grpSpPr>
        <a:xfrm>
          <a:off x="0" y="0"/>
          <a:ext cx="0" cy="0"/>
          <a:chOff x="0" y="0"/>
          <a:chExt cx="0" cy="0"/>
        </a:xfrm>
      </p:grpSpPr>
      <p:sp>
        <p:nvSpPr>
          <p:cNvPr id="2" name="Text 0"/>
          <p:cNvSpPr/>
          <p:nvPr/>
        </p:nvSpPr>
        <p:spPr>
          <a:xfrm>
            <a:off x="793790" y="1434346"/>
            <a:ext cx="6782157"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2.2.2 Các sự kiện (Events)</a:t>
            </a:r>
            <a:endParaRPr lang="en-US" sz="4450" dirty="0"/>
          </a:p>
        </p:txBody>
      </p:sp>
      <p:sp>
        <p:nvSpPr>
          <p:cNvPr id="3" name="Text 1"/>
          <p:cNvSpPr/>
          <p:nvPr/>
        </p:nvSpPr>
        <p:spPr>
          <a:xfrm>
            <a:off x="793790" y="2710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Sự kiện bắt đầu:</a:t>
            </a:r>
            <a:endParaRPr lang="en-US" sz="2200" dirty="0"/>
          </a:p>
        </p:txBody>
      </p:sp>
      <p:sp>
        <p:nvSpPr>
          <p:cNvPr id="4" name="Text 2"/>
          <p:cNvSpPr/>
          <p:nvPr/>
        </p:nvSpPr>
        <p:spPr>
          <a:xfrm>
            <a:off x="793790" y="3291245"/>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Đơn đặt hàng mới được nhận -&gt; Kích hoạt hoạt động "Tiếp nhận &amp; xử lý đơn hàng".</a:t>
            </a:r>
            <a:endParaRPr lang="en-US" sz="1750" dirty="0"/>
          </a:p>
        </p:txBody>
      </p:sp>
      <p:sp>
        <p:nvSpPr>
          <p:cNvPr id="5" name="Text 3"/>
          <p:cNvSpPr/>
          <p:nvPr/>
        </p:nvSpPr>
        <p:spPr>
          <a:xfrm>
            <a:off x="793790" y="4459248"/>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Yêu cầu tạo mẫu được phê duyệt -&gt; Kích hoạt "Hoạch định sản xuất" và "Mua sắm nguyên vật liệu".</a:t>
            </a:r>
            <a:endParaRPr lang="en-US" sz="1750" dirty="0"/>
          </a:p>
        </p:txBody>
      </p:sp>
      <p:sp>
        <p:nvSpPr>
          <p:cNvPr id="6" name="Text 4"/>
          <p:cNvSpPr/>
          <p:nvPr/>
        </p:nvSpPr>
        <p:spPr>
          <a:xfrm>
            <a:off x="5332928" y="2710101"/>
            <a:ext cx="323326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Sự kiện trong quy trình:</a:t>
            </a:r>
            <a:endParaRPr lang="en-US" sz="2200" dirty="0"/>
          </a:p>
        </p:txBody>
      </p:sp>
      <p:sp>
        <p:nvSpPr>
          <p:cNvPr id="7" name="Text 5"/>
          <p:cNvSpPr/>
          <p:nvPr/>
        </p:nvSpPr>
        <p:spPr>
          <a:xfrm>
            <a:off x="5332928" y="3291245"/>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Nguyên vật liệu đã về kho -&gt; Kích hoạt công đoạn "Cắt".</a:t>
            </a:r>
            <a:endParaRPr lang="en-US" sz="1750" dirty="0"/>
          </a:p>
        </p:txBody>
      </p:sp>
      <p:sp>
        <p:nvSpPr>
          <p:cNvPr id="8" name="Text 6"/>
          <p:cNvSpPr/>
          <p:nvPr/>
        </p:nvSpPr>
        <p:spPr>
          <a:xfrm>
            <a:off x="5332928" y="4096345"/>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Một lô sản phẩm hoàn thành lắp ráp -&gt; Kích hoạt hoạt động "Kiểm tra chất lượng".</a:t>
            </a:r>
            <a:endParaRPr lang="en-US" sz="1750" dirty="0"/>
          </a:p>
        </p:txBody>
      </p:sp>
      <p:sp>
        <p:nvSpPr>
          <p:cNvPr id="9" name="Text 7"/>
          <p:cNvSpPr/>
          <p:nvPr/>
        </p:nvSpPr>
        <p:spPr>
          <a:xfrm>
            <a:off x="5332928" y="5264348"/>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Phát hiện lỗi nghiêm trọng -&gt; Kích hoạt quy trình xử lý sản phẩm lỗi (làm lại hoặc hủy bỏ).</a:t>
            </a:r>
            <a:endParaRPr lang="en-US" sz="1750" dirty="0"/>
          </a:p>
        </p:txBody>
      </p:sp>
      <p:sp>
        <p:nvSpPr>
          <p:cNvPr id="10" name="Text 8"/>
          <p:cNvSpPr/>
          <p:nvPr/>
        </p:nvSpPr>
        <p:spPr>
          <a:xfrm>
            <a:off x="9872067" y="2710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Sự kiện kết thúc:</a:t>
            </a:r>
            <a:endParaRPr lang="en-US" sz="2200" dirty="0"/>
          </a:p>
        </p:txBody>
      </p:sp>
      <p:sp>
        <p:nvSpPr>
          <p:cNvPr id="11" name="Text 9"/>
          <p:cNvSpPr/>
          <p:nvPr/>
        </p:nvSpPr>
        <p:spPr>
          <a:xfrm>
            <a:off x="9872067" y="3291245"/>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Lô hàng đã qua kiểm tra chất lượng cuối cùng -&gt; Kích hoạt hoạt động "Đóng gói".</a:t>
            </a:r>
            <a:endParaRPr lang="en-US" sz="1750" dirty="0"/>
          </a:p>
        </p:txBody>
      </p:sp>
      <p:sp>
        <p:nvSpPr>
          <p:cNvPr id="12" name="Text 10"/>
          <p:cNvSpPr/>
          <p:nvPr/>
        </p:nvSpPr>
        <p:spPr>
          <a:xfrm>
            <a:off x="9872067" y="4459248"/>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Đơn hàng đã được đóng gói hoàn tất -&gt; Kích hoạt hoạt động "Hoàn tất thủ tục &amp; Xuất hàng".</a:t>
            </a:r>
            <a:endParaRPr lang="en-US" sz="1750" dirty="0"/>
          </a:p>
        </p:txBody>
      </p:sp>
      <p:sp>
        <p:nvSpPr>
          <p:cNvPr id="13" name="Text 11"/>
          <p:cNvSpPr/>
          <p:nvPr/>
        </p:nvSpPr>
        <p:spPr>
          <a:xfrm>
            <a:off x="9872067" y="5627251"/>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Xe container đã rời khỏi nhà máy -&gt; Quy trình sản xuất cho lô hàng đó kết thúc.</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name="Slide 21">
    <p:spTree>
      <p:nvGrpSpPr>
        <p:cNvPr id="1" name=""/>
        <p:cNvGrpSpPr/>
        <p:nvPr/>
      </p:nvGrpSpPr>
      <p:grpSpPr>
        <a:xfrm>
          <a:off x="0" y="0"/>
          <a:ext cx="0" cy="0"/>
          <a:chOff x="0" y="0"/>
          <a:chExt cx="0" cy="0"/>
        </a:xfrm>
      </p:grpSpPr>
      <p:sp>
        <p:nvSpPr>
          <p:cNvPr id="2" name="Text 0"/>
          <p:cNvSpPr/>
          <p:nvPr/>
        </p:nvSpPr>
        <p:spPr>
          <a:xfrm>
            <a:off x="793790" y="8587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2.2.3 Đối tượng kinh doanh và dữ liệu (Business Objects and Data)</a:t>
            </a:r>
            <a:endParaRPr lang="en-US" sz="4450" dirty="0"/>
          </a:p>
        </p:txBody>
      </p:sp>
      <p:sp>
        <p:nvSpPr>
          <p:cNvPr id="3" name="Text 1"/>
          <p:cNvSpPr/>
          <p:nvPr/>
        </p:nvSpPr>
        <p:spPr>
          <a:xfrm>
            <a:off x="793790" y="2843332"/>
            <a:ext cx="3069550"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Đối tượng kinh doanh:</a:t>
            </a:r>
            <a:endParaRPr lang="en-US" sz="2200" dirty="0"/>
          </a:p>
        </p:txBody>
      </p:sp>
      <p:sp>
        <p:nvSpPr>
          <p:cNvPr id="4" name="Text 2"/>
          <p:cNvSpPr/>
          <p:nvPr/>
        </p:nvSpPr>
        <p:spPr>
          <a:xfrm>
            <a:off x="793790" y="342447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Đơn đặt hàng (Production Order):</a:t>
            </a:r>
            <a:r>
              <a:rPr lang="en-US" sz="1750" dirty="0">
                <a:solidFill>
                  <a:srgbClr val="2B4150"/>
                </a:solidFill>
                <a:latin typeface="Source Sans Pro" pitchFamily="34" charset="0"/>
                <a:ea typeface="Source Sans Pro" pitchFamily="34" charset="-122"/>
                <a:cs typeface="Source Sans Pro" pitchFamily="34" charset="-120"/>
              </a:rPr>
              <a:t> Đại diện cho một lệnh sản xuất cụ thể.</a:t>
            </a:r>
            <a:endParaRPr lang="en-US" sz="1750" dirty="0"/>
          </a:p>
        </p:txBody>
      </p:sp>
      <p:sp>
        <p:nvSpPr>
          <p:cNvPr id="5" name="Text 3"/>
          <p:cNvSpPr/>
          <p:nvPr/>
        </p:nvSpPr>
        <p:spPr>
          <a:xfrm>
            <a:off x="793790" y="422957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Mẫu giày (SKU/Style):</a:t>
            </a:r>
            <a:r>
              <a:rPr lang="en-US" sz="1750" dirty="0">
                <a:solidFill>
                  <a:srgbClr val="2B4150"/>
                </a:solidFill>
                <a:latin typeface="Source Sans Pro" pitchFamily="34" charset="0"/>
                <a:ea typeface="Source Sans Pro" pitchFamily="34" charset="-122"/>
                <a:cs typeface="Source Sans Pro" pitchFamily="34" charset="-120"/>
              </a:rPr>
              <a:t> Một mã sản phẩm duy nhất với các thuộc tính riêng.</a:t>
            </a:r>
            <a:endParaRPr lang="en-US" sz="1750" dirty="0"/>
          </a:p>
        </p:txBody>
      </p:sp>
      <p:sp>
        <p:nvSpPr>
          <p:cNvPr id="6" name="Text 4"/>
          <p:cNvSpPr/>
          <p:nvPr/>
        </p:nvSpPr>
        <p:spPr>
          <a:xfrm>
            <a:off x="793790" y="503467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Lô sản xuất (Production Batch):</a:t>
            </a:r>
            <a:r>
              <a:rPr lang="en-US" sz="1750" dirty="0">
                <a:solidFill>
                  <a:srgbClr val="2B4150"/>
                </a:solidFill>
                <a:latin typeface="Source Sans Pro" pitchFamily="34" charset="0"/>
                <a:ea typeface="Source Sans Pro" pitchFamily="34" charset="-122"/>
                <a:cs typeface="Source Sans Pro" pitchFamily="34" charset="-120"/>
              </a:rPr>
              <a:t> Một nhóm sản phẩm được sản xuất cùng nhau.</a:t>
            </a:r>
            <a:endParaRPr lang="en-US" sz="1750" dirty="0"/>
          </a:p>
        </p:txBody>
      </p:sp>
      <p:sp>
        <p:nvSpPr>
          <p:cNvPr id="7" name="Text 5"/>
          <p:cNvSpPr/>
          <p:nvPr/>
        </p:nvSpPr>
        <p:spPr>
          <a:xfrm>
            <a:off x="793790" y="58397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Nguyên vật liệu (Material):</a:t>
            </a:r>
            <a:r>
              <a:rPr lang="en-US" sz="1750" dirty="0">
                <a:solidFill>
                  <a:srgbClr val="2B4150"/>
                </a:solidFill>
                <a:latin typeface="Source Sans Pro" pitchFamily="34" charset="0"/>
                <a:ea typeface="Source Sans Pro" pitchFamily="34" charset="-122"/>
                <a:cs typeface="Source Sans Pro" pitchFamily="34" charset="-120"/>
              </a:rPr>
              <a:t> Các loại vật tư được sử dụng.</a:t>
            </a:r>
            <a:endParaRPr lang="en-US" sz="1750" dirty="0"/>
          </a:p>
        </p:txBody>
      </p:sp>
      <p:sp>
        <p:nvSpPr>
          <p:cNvPr id="8" name="Text 6"/>
          <p:cNvSpPr/>
          <p:nvPr/>
        </p:nvSpPr>
        <p:spPr>
          <a:xfrm>
            <a:off x="793790" y="628197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Báo cáo chất lượng (Quality Report):</a:t>
            </a:r>
            <a:r>
              <a:rPr lang="en-US" sz="1750" dirty="0">
                <a:solidFill>
                  <a:srgbClr val="2B4150"/>
                </a:solidFill>
                <a:latin typeface="Source Sans Pro" pitchFamily="34" charset="0"/>
                <a:ea typeface="Source Sans Pro" pitchFamily="34" charset="-122"/>
                <a:cs typeface="Source Sans Pro" pitchFamily="34" charset="-120"/>
              </a:rPr>
              <a:t> Ghi lại kết quả kiểm tra QC.</a:t>
            </a:r>
            <a:endParaRPr lang="en-US" sz="1750" dirty="0"/>
          </a:p>
        </p:txBody>
      </p:sp>
      <p:sp>
        <p:nvSpPr>
          <p:cNvPr id="9" name="Text 7"/>
          <p:cNvSpPr/>
          <p:nvPr/>
        </p:nvSpPr>
        <p:spPr>
          <a:xfrm>
            <a:off x="7599521" y="2843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Dữ liệu liên quan:</a:t>
            </a:r>
            <a:endParaRPr lang="en-US" sz="2200" dirty="0"/>
          </a:p>
        </p:txBody>
      </p:sp>
      <p:sp>
        <p:nvSpPr>
          <p:cNvPr id="10" name="Text 8"/>
          <p:cNvSpPr/>
          <p:nvPr/>
        </p:nvSpPr>
        <p:spPr>
          <a:xfrm>
            <a:off x="7599521" y="342447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Dữ liệu đơn hàng:</a:t>
            </a:r>
            <a:r>
              <a:rPr lang="en-US" sz="1750" dirty="0">
                <a:solidFill>
                  <a:srgbClr val="2B4150"/>
                </a:solidFill>
                <a:latin typeface="Source Sans Pro" pitchFamily="34" charset="0"/>
                <a:ea typeface="Source Sans Pro" pitchFamily="34" charset="-122"/>
                <a:cs typeface="Source Sans Pro" pitchFamily="34" charset="-120"/>
              </a:rPr>
              <a:t> Mã khách hàng, mã mẫu giày, số lượng, size, màu sắc, ngày giao hàng.</a:t>
            </a:r>
            <a:endParaRPr lang="en-US" sz="1750" dirty="0"/>
          </a:p>
        </p:txBody>
      </p:sp>
      <p:sp>
        <p:nvSpPr>
          <p:cNvPr id="11" name="Text 9"/>
          <p:cNvSpPr/>
          <p:nvPr/>
        </p:nvSpPr>
        <p:spPr>
          <a:xfrm>
            <a:off x="7599521" y="422957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Dữ liệu sản xuất:</a:t>
            </a:r>
            <a:r>
              <a:rPr lang="en-US" sz="1750" dirty="0">
                <a:solidFill>
                  <a:srgbClr val="2B4150"/>
                </a:solidFill>
                <a:latin typeface="Source Sans Pro" pitchFamily="34" charset="0"/>
                <a:ea typeface="Source Sans Pro" pitchFamily="34" charset="-122"/>
                <a:cs typeface="Source Sans Pro" pitchFamily="34" charset="-120"/>
              </a:rPr>
              <a:t> Ngày bắt đầu, số lượng hoàn thành, số lượng lỗi, thời gian trung bình cho một sản phẩm, hiệu suất chuyền.</a:t>
            </a:r>
            <a:endParaRPr lang="en-US" sz="1750" dirty="0"/>
          </a:p>
        </p:txBody>
      </p:sp>
      <p:sp>
        <p:nvSpPr>
          <p:cNvPr id="12" name="Text 10"/>
          <p:cNvSpPr/>
          <p:nvPr/>
        </p:nvSpPr>
        <p:spPr>
          <a:xfrm>
            <a:off x="7599521" y="53975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Dữ liệu chất lượng:</a:t>
            </a:r>
            <a:r>
              <a:rPr lang="en-US" sz="1750" dirty="0">
                <a:solidFill>
                  <a:srgbClr val="2B4150"/>
                </a:solidFill>
                <a:latin typeface="Source Sans Pro" pitchFamily="34" charset="0"/>
                <a:ea typeface="Source Sans Pro" pitchFamily="34" charset="-122"/>
                <a:cs typeface="Source Sans Pro" pitchFamily="34" charset="-120"/>
              </a:rPr>
              <a:t> Tỷ lệ lỗi, loại lỗi phổ biến, kết quả kiểm tra độ bền.</a:t>
            </a:r>
            <a:endParaRPr lang="en-US" sz="1750" dirty="0"/>
          </a:p>
        </p:txBody>
      </p:sp>
      <p:sp>
        <p:nvSpPr>
          <p:cNvPr id="13" name="Text 11"/>
          <p:cNvSpPr/>
          <p:nvPr/>
        </p:nvSpPr>
        <p:spPr>
          <a:xfrm>
            <a:off x="7599521" y="620268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Dữ liệu nhân sự:</a:t>
            </a:r>
            <a:r>
              <a:rPr lang="en-US" sz="1750" dirty="0">
                <a:solidFill>
                  <a:srgbClr val="2B4150"/>
                </a:solidFill>
                <a:latin typeface="Source Sans Pro" pitchFamily="34" charset="0"/>
                <a:ea typeface="Source Sans Pro" pitchFamily="34" charset="-122"/>
                <a:cs typeface="Source Sans Pro" pitchFamily="34" charset="-120"/>
              </a:rPr>
              <a:t> Mã số nhân viên, chuyền sản xuất, số giờ làm việc (được lấy từ hệ thống chấm công thẻ cảm ứng và lưu trữ trên cơ sở dữ liệu Oracle).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22">
    <p:spTree>
      <p:nvGrpSpPr>
        <p:cNvPr id="1" name=""/>
        <p:cNvGrpSpPr/>
        <p:nvPr/>
      </p:nvGrpSpPr>
      <p:grpSpPr>
        <a:xfrm>
          <a:off x="0" y="0"/>
          <a:ext cx="0" cy="0"/>
          <a:chOff x="0" y="0"/>
          <a:chExt cx="0" cy="0"/>
        </a:xfrm>
      </p:grpSpPr>
      <p:sp>
        <p:nvSpPr>
          <p:cNvPr id="2" name="Text 0"/>
          <p:cNvSpPr/>
          <p:nvPr/>
        </p:nvSpPr>
        <p:spPr>
          <a:xfrm>
            <a:off x="674608" y="530185"/>
            <a:ext cx="6530459" cy="602218"/>
          </a:xfrm>
          <a:prstGeom prst="rect">
            <a:avLst/>
          </a:prstGeom>
          <a:noFill/>
          <a:ln/>
        </p:spPr>
        <p:txBody>
          <a:bodyPr wrap="none" lIns="0" tIns="0" rIns="0" bIns="0" rtlCol="0" anchor="t"/>
          <a:lstStyle/>
          <a:p>
            <a:pPr marL="0" indent="0" algn="l">
              <a:lnSpc>
                <a:spcPts val="4700"/>
              </a:lnSpc>
              <a:buNone/>
            </a:pPr>
            <a:r>
              <a:rPr lang="en-US" sz="3750" dirty="0">
                <a:solidFill>
                  <a:srgbClr val="124E73"/>
                </a:solidFill>
                <a:latin typeface="MuseoModerno Medium" pitchFamily="34" charset="0"/>
                <a:ea typeface="MuseoModerno Medium" pitchFamily="34" charset="-122"/>
                <a:cs typeface="MuseoModerno Medium" pitchFamily="34" charset="-120"/>
              </a:rPr>
              <a:t>2.2.4 Tài nguyên (Resources)</a:t>
            </a:r>
            <a:endParaRPr lang="en-US" sz="3750" dirty="0"/>
          </a:p>
        </p:txBody>
      </p:sp>
      <p:pic>
        <p:nvPicPr>
          <p:cNvPr id="3" name="Image 0" descr="preencoded.png"/>
          <p:cNvPicPr>
            <a:picLocks noChangeAspect="1"/>
          </p:cNvPicPr>
          <p:nvPr/>
        </p:nvPicPr>
        <p:blipFill>
          <a:blip r:embed="rId3"/>
          <a:stretch>
            <a:fillRect/>
          </a:stretch>
        </p:blipFill>
        <p:spPr>
          <a:xfrm>
            <a:off x="674608" y="1517809"/>
            <a:ext cx="481846" cy="481846"/>
          </a:xfrm>
          <a:prstGeom prst="rect">
            <a:avLst/>
          </a:prstGeom>
        </p:spPr>
      </p:pic>
      <p:sp>
        <p:nvSpPr>
          <p:cNvPr id="4" name="Text 1"/>
          <p:cNvSpPr/>
          <p:nvPr/>
        </p:nvSpPr>
        <p:spPr>
          <a:xfrm>
            <a:off x="674608" y="2240518"/>
            <a:ext cx="3359348" cy="301228"/>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Nhân lực (Human Resources)</a:t>
            </a:r>
            <a:endParaRPr lang="en-US" sz="1850" dirty="0"/>
          </a:p>
        </p:txBody>
      </p:sp>
      <p:sp>
        <p:nvSpPr>
          <p:cNvPr id="5" name="Text 2"/>
          <p:cNvSpPr/>
          <p:nvPr/>
        </p:nvSpPr>
        <p:spPr>
          <a:xfrm>
            <a:off x="674608" y="2657356"/>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Công nhân vận hành máy (cắt, may, lắp ráp).</a:t>
            </a:r>
            <a:endParaRPr lang="en-US" sz="1500" dirty="0"/>
          </a:p>
        </p:txBody>
      </p:sp>
      <p:sp>
        <p:nvSpPr>
          <p:cNvPr id="6" name="Text 3"/>
          <p:cNvSpPr/>
          <p:nvPr/>
        </p:nvSpPr>
        <p:spPr>
          <a:xfrm>
            <a:off x="674608" y="3033117"/>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Nhân viên kiểm tra chất lượng (QC/QA).</a:t>
            </a:r>
            <a:endParaRPr lang="en-US" sz="1500" dirty="0"/>
          </a:p>
        </p:txBody>
      </p:sp>
      <p:sp>
        <p:nvSpPr>
          <p:cNvPr id="7" name="Text 4"/>
          <p:cNvSpPr/>
          <p:nvPr/>
        </p:nvSpPr>
        <p:spPr>
          <a:xfrm>
            <a:off x="674608" y="3408878"/>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Quản lý chuyền, giám đốc xưởng.</a:t>
            </a:r>
            <a:endParaRPr lang="en-US" sz="1500" dirty="0"/>
          </a:p>
        </p:txBody>
      </p:sp>
      <p:sp>
        <p:nvSpPr>
          <p:cNvPr id="8" name="Text 5"/>
          <p:cNvSpPr/>
          <p:nvPr/>
        </p:nvSpPr>
        <p:spPr>
          <a:xfrm>
            <a:off x="674608" y="3784640"/>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Nhân viên kho, nhân viên kế hoạch, nhân viên kỹ thuật.</a:t>
            </a:r>
            <a:endParaRPr lang="en-US" sz="1500" dirty="0"/>
          </a:p>
        </p:txBody>
      </p:sp>
      <p:sp>
        <p:nvSpPr>
          <p:cNvPr id="9" name="Text 6"/>
          <p:cNvSpPr/>
          <p:nvPr/>
        </p:nvSpPr>
        <p:spPr>
          <a:xfrm>
            <a:off x="674608" y="4160401"/>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Nhà thiết kế, kỹ sư phát triển sản phẩm.</a:t>
            </a:r>
            <a:endParaRPr lang="en-US" sz="1500" dirty="0"/>
          </a:p>
        </p:txBody>
      </p:sp>
      <p:pic>
        <p:nvPicPr>
          <p:cNvPr id="10" name="Image 1" descr="preencoded.png"/>
          <p:cNvPicPr>
            <a:picLocks noChangeAspect="1"/>
          </p:cNvPicPr>
          <p:nvPr/>
        </p:nvPicPr>
        <p:blipFill>
          <a:blip r:embed="rId4"/>
          <a:stretch>
            <a:fillRect/>
          </a:stretch>
        </p:blipFill>
        <p:spPr>
          <a:xfrm>
            <a:off x="7435572" y="1517809"/>
            <a:ext cx="481846" cy="481846"/>
          </a:xfrm>
          <a:prstGeom prst="rect">
            <a:avLst/>
          </a:prstGeom>
        </p:spPr>
      </p:pic>
      <p:sp>
        <p:nvSpPr>
          <p:cNvPr id="11" name="Text 7"/>
          <p:cNvSpPr/>
          <p:nvPr/>
        </p:nvSpPr>
        <p:spPr>
          <a:xfrm>
            <a:off x="7435572" y="2240518"/>
            <a:ext cx="5613559" cy="301228"/>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Công nghệ và Thiết bị (Technology &amp; Equipment)</a:t>
            </a:r>
            <a:endParaRPr lang="en-US" sz="1850" dirty="0"/>
          </a:p>
        </p:txBody>
      </p:sp>
      <p:sp>
        <p:nvSpPr>
          <p:cNvPr id="12" name="Text 8"/>
          <p:cNvSpPr/>
          <p:nvPr/>
        </p:nvSpPr>
        <p:spPr>
          <a:xfrm>
            <a:off x="7435572" y="2657356"/>
            <a:ext cx="6520220"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B4150"/>
                </a:solidFill>
                <a:latin typeface="Source Sans Pro" pitchFamily="34" charset="0"/>
                <a:ea typeface="Source Sans Pro" pitchFamily="34" charset="-122"/>
                <a:cs typeface="Source Sans Pro" pitchFamily="34" charset="-120"/>
              </a:rPr>
              <a:t>Thiết bị sản xuất:</a:t>
            </a:r>
            <a:r>
              <a:rPr lang="en-US" sz="1500" dirty="0">
                <a:solidFill>
                  <a:srgbClr val="2B4150"/>
                </a:solidFill>
                <a:latin typeface="Source Sans Pro" pitchFamily="34" charset="0"/>
                <a:ea typeface="Source Sans Pro" pitchFamily="34" charset="-122"/>
                <a:cs typeface="Source Sans Pro" pitchFamily="34" charset="-120"/>
              </a:rPr>
              <a:t> Máy cắt, máy may công nghiệp, dây chuyền lắp ráp tự động hóa, robot.</a:t>
            </a:r>
            <a:endParaRPr lang="en-US" sz="1500" dirty="0"/>
          </a:p>
        </p:txBody>
      </p:sp>
      <p:sp>
        <p:nvSpPr>
          <p:cNvPr id="13" name="Text 9"/>
          <p:cNvSpPr/>
          <p:nvPr/>
        </p:nvSpPr>
        <p:spPr>
          <a:xfrm>
            <a:off x="7435572" y="3341489"/>
            <a:ext cx="6520220"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B4150"/>
                </a:solidFill>
                <a:latin typeface="Source Sans Pro" pitchFamily="34" charset="0"/>
                <a:ea typeface="Source Sans Pro" pitchFamily="34" charset="-122"/>
                <a:cs typeface="Source Sans Pro" pitchFamily="34" charset="-120"/>
              </a:rPr>
              <a:t>Hệ thống IT:</a:t>
            </a:r>
            <a:r>
              <a:rPr lang="en-US" sz="1500" dirty="0">
                <a:solidFill>
                  <a:srgbClr val="2B4150"/>
                </a:solidFill>
                <a:latin typeface="Source Sans Pro" pitchFamily="34" charset="0"/>
                <a:ea typeface="Source Sans Pro" pitchFamily="34" charset="-122"/>
                <a:cs typeface="Source Sans Pro" pitchFamily="34" charset="-120"/>
              </a:rPr>
              <a:t> Hệ thống Hoạch định Nguồn lực Doanh nghiệp (ERP), hệ thống Quản lý Thực thi Sản xuất (MES).</a:t>
            </a:r>
            <a:endParaRPr lang="en-US" sz="1500" dirty="0"/>
          </a:p>
        </p:txBody>
      </p:sp>
      <p:sp>
        <p:nvSpPr>
          <p:cNvPr id="14" name="Text 10"/>
          <p:cNvSpPr/>
          <p:nvPr/>
        </p:nvSpPr>
        <p:spPr>
          <a:xfrm>
            <a:off x="7435572" y="4025622"/>
            <a:ext cx="6520220"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B4150"/>
                </a:solidFill>
                <a:latin typeface="Source Sans Pro" pitchFamily="34" charset="0"/>
                <a:ea typeface="Source Sans Pro" pitchFamily="34" charset="-122"/>
                <a:cs typeface="Source Sans Pro" pitchFamily="34" charset="-120"/>
              </a:rPr>
              <a:t>Cơ sở dữ liệu:</a:t>
            </a:r>
            <a:r>
              <a:rPr lang="en-US" sz="1500" dirty="0">
                <a:solidFill>
                  <a:srgbClr val="2B4150"/>
                </a:solidFill>
                <a:latin typeface="Source Sans Pro" pitchFamily="34" charset="0"/>
                <a:ea typeface="Source Sans Pro" pitchFamily="34" charset="-122"/>
                <a:cs typeface="Source Sans Pro" pitchFamily="34" charset="-120"/>
              </a:rPr>
              <a:t> Hệ thống Oracle để quản lý dữ liệu nhân sự, chấm công và có thể cả dữ liệu sản xuất.</a:t>
            </a:r>
            <a:endParaRPr lang="en-US" sz="1500" dirty="0"/>
          </a:p>
        </p:txBody>
      </p:sp>
      <p:sp>
        <p:nvSpPr>
          <p:cNvPr id="15" name="Text 11"/>
          <p:cNvSpPr/>
          <p:nvPr/>
        </p:nvSpPr>
        <p:spPr>
          <a:xfrm>
            <a:off x="7435572" y="4709755"/>
            <a:ext cx="6520220"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B4150"/>
                </a:solidFill>
                <a:latin typeface="Source Sans Pro" pitchFamily="34" charset="0"/>
                <a:ea typeface="Source Sans Pro" pitchFamily="34" charset="-122"/>
                <a:cs typeface="Source Sans Pro" pitchFamily="34" charset="-120"/>
              </a:rPr>
              <a:t>Thiết bị kiểm tra:</a:t>
            </a:r>
            <a:r>
              <a:rPr lang="en-US" sz="1500" dirty="0">
                <a:solidFill>
                  <a:srgbClr val="2B4150"/>
                </a:solidFill>
                <a:latin typeface="Source Sans Pro" pitchFamily="34" charset="0"/>
                <a:ea typeface="Source Sans Pro" pitchFamily="34" charset="-122"/>
                <a:cs typeface="Source Sans Pro" pitchFamily="34" charset="-120"/>
              </a:rPr>
              <a:t> Máy đo độ bền, máy kiểm tra màu sắc...</a:t>
            </a:r>
            <a:endParaRPr lang="en-US" sz="1500" dirty="0"/>
          </a:p>
        </p:txBody>
      </p:sp>
      <p:pic>
        <p:nvPicPr>
          <p:cNvPr id="16" name="Image 2" descr="preencoded.png"/>
          <p:cNvPicPr>
            <a:picLocks noChangeAspect="1"/>
          </p:cNvPicPr>
          <p:nvPr/>
        </p:nvPicPr>
        <p:blipFill>
          <a:blip r:embed="rId5"/>
          <a:stretch>
            <a:fillRect/>
          </a:stretch>
        </p:blipFill>
        <p:spPr>
          <a:xfrm>
            <a:off x="674608" y="5499973"/>
            <a:ext cx="481846" cy="481846"/>
          </a:xfrm>
          <a:prstGeom prst="rect">
            <a:avLst/>
          </a:prstGeom>
        </p:spPr>
      </p:pic>
      <p:sp>
        <p:nvSpPr>
          <p:cNvPr id="17" name="Text 12"/>
          <p:cNvSpPr/>
          <p:nvPr/>
        </p:nvSpPr>
        <p:spPr>
          <a:xfrm>
            <a:off x="674608" y="6222683"/>
            <a:ext cx="2852380" cy="301228"/>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Cơ sở vật chất (Facilities)</a:t>
            </a:r>
            <a:endParaRPr lang="en-US" sz="1850" dirty="0"/>
          </a:p>
        </p:txBody>
      </p:sp>
      <p:sp>
        <p:nvSpPr>
          <p:cNvPr id="18" name="Text 13"/>
          <p:cNvSpPr/>
          <p:nvPr/>
        </p:nvSpPr>
        <p:spPr>
          <a:xfrm>
            <a:off x="674608" y="6639520"/>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Nhà xưởng sản xuất, kho nguyên vật liệu, kho thành phẩm.</a:t>
            </a:r>
            <a:endParaRPr lang="en-US" sz="1500" dirty="0"/>
          </a:p>
        </p:txBody>
      </p:sp>
      <p:sp>
        <p:nvSpPr>
          <p:cNvPr id="19" name="Text 14"/>
          <p:cNvSpPr/>
          <p:nvPr/>
        </p:nvSpPr>
        <p:spPr>
          <a:xfrm>
            <a:off x="674608" y="7015282"/>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Trung tâm nghiên cứu và phát triển (R&amp;D).</a:t>
            </a:r>
            <a:endParaRPr lang="en-US" sz="1500" dirty="0"/>
          </a:p>
        </p:txBody>
      </p:sp>
      <p:sp>
        <p:nvSpPr>
          <p:cNvPr id="20" name="Text 15"/>
          <p:cNvSpPr/>
          <p:nvPr/>
        </p:nvSpPr>
        <p:spPr>
          <a:xfrm>
            <a:off x="674608" y="7391043"/>
            <a:ext cx="652010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Hệ thống điện, nước, và đặc biệt là hệ thống năng lượng mặt trời.</a:t>
            </a:r>
            <a:endParaRPr lang="en-US" sz="1500" dirty="0"/>
          </a:p>
        </p:txBody>
      </p:sp>
      <p:pic>
        <p:nvPicPr>
          <p:cNvPr id="21" name="Image 3" descr="preencoded.png"/>
          <p:cNvPicPr>
            <a:picLocks noChangeAspect="1"/>
          </p:cNvPicPr>
          <p:nvPr/>
        </p:nvPicPr>
        <p:blipFill>
          <a:blip r:embed="rId6"/>
          <a:stretch>
            <a:fillRect/>
          </a:stretch>
        </p:blipFill>
        <p:spPr>
          <a:xfrm>
            <a:off x="7435572" y="5499973"/>
            <a:ext cx="481846" cy="481846"/>
          </a:xfrm>
          <a:prstGeom prst="rect">
            <a:avLst/>
          </a:prstGeom>
        </p:spPr>
      </p:pic>
      <p:sp>
        <p:nvSpPr>
          <p:cNvPr id="22" name="Text 16"/>
          <p:cNvSpPr/>
          <p:nvPr/>
        </p:nvSpPr>
        <p:spPr>
          <a:xfrm>
            <a:off x="7435572" y="6222683"/>
            <a:ext cx="2409349" cy="301228"/>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Tài chính (Financial)</a:t>
            </a:r>
            <a:endParaRPr lang="en-US" sz="1850" dirty="0"/>
          </a:p>
        </p:txBody>
      </p:sp>
      <p:sp>
        <p:nvSpPr>
          <p:cNvPr id="23" name="Text 17"/>
          <p:cNvSpPr/>
          <p:nvPr/>
        </p:nvSpPr>
        <p:spPr>
          <a:xfrm>
            <a:off x="7435572" y="6639520"/>
            <a:ext cx="652022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Vốn lưu động để mua nguyên vật liệu và trả lương.</a:t>
            </a:r>
            <a:endParaRPr lang="en-US" sz="1500" dirty="0"/>
          </a:p>
        </p:txBody>
      </p:sp>
      <p:sp>
        <p:nvSpPr>
          <p:cNvPr id="24" name="Text 18"/>
          <p:cNvSpPr/>
          <p:nvPr/>
        </p:nvSpPr>
        <p:spPr>
          <a:xfrm>
            <a:off x="7435572" y="7015282"/>
            <a:ext cx="652022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B4150"/>
                </a:solidFill>
                <a:latin typeface="Source Sans Pro" pitchFamily="34" charset="0"/>
                <a:ea typeface="Source Sans Pro" pitchFamily="34" charset="-122"/>
                <a:cs typeface="Source Sans Pro" pitchFamily="34" charset="-120"/>
              </a:rPr>
              <a:t>Ngân sách cho đầu tư máy móc, công nghệ mới.</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name="Slide 23">
    <p:spTree>
      <p:nvGrpSpPr>
        <p:cNvPr id="1" name=""/>
        <p:cNvGrpSpPr/>
        <p:nvPr/>
      </p:nvGrpSpPr>
      <p:grpSpPr>
        <a:xfrm>
          <a:off x="0" y="0"/>
          <a:ext cx="0" cy="0"/>
          <a:chOff x="0" y="0"/>
          <a:chExt cx="0" cy="0"/>
        </a:xfrm>
      </p:grpSpPr>
      <p:sp>
        <p:nvSpPr>
          <p:cNvPr id="2" name="Text 0"/>
          <p:cNvSpPr/>
          <p:nvPr/>
        </p:nvSpPr>
        <p:spPr>
          <a:xfrm>
            <a:off x="793790" y="2598063"/>
            <a:ext cx="13042821" cy="2126337"/>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Chương 3: MÔ HÌNH HÓA CHI TIẾT CÁC QUY TRÌNH BẰNG BPMN VÀ PHÂN TÍCH CÁC QUY TRÌNH</a:t>
            </a:r>
            <a:endParaRPr lang="en-US" sz="4450" dirty="0"/>
          </a:p>
        </p:txBody>
      </p:sp>
      <p:sp>
        <p:nvSpPr>
          <p:cNvPr id="3" name="Text 1"/>
          <p:cNvSpPr/>
          <p:nvPr/>
        </p:nvSpPr>
        <p:spPr>
          <a:xfrm>
            <a:off x="793790" y="5064562"/>
            <a:ext cx="4536519" cy="566976"/>
          </a:xfrm>
          <a:prstGeom prst="rect">
            <a:avLst/>
          </a:prstGeom>
          <a:noFill/>
          <a:ln/>
        </p:spPr>
        <p:txBody>
          <a:bodyPr wrap="none" lIns="0" tIns="0" rIns="0" bIns="0" rtlCol="0" anchor="t"/>
          <a:lstStyle/>
          <a:p>
            <a:pPr marL="0" indent="0" algn="l">
              <a:lnSpc>
                <a:spcPts val="4450"/>
              </a:lnSpc>
              <a:buNone/>
            </a:pPr>
            <a:endParaRPr lang="en-US" sz="3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name="Slide 24">
    <p:spTree>
      <p:nvGrpSpPr>
        <p:cNvPr id="1" name=""/>
        <p:cNvGrpSpPr/>
        <p:nvPr/>
      </p:nvGrpSpPr>
      <p:grpSpPr>
        <a:xfrm>
          <a:off x="0" y="0"/>
          <a:ext cx="0" cy="0"/>
          <a:chOff x="0" y="0"/>
          <a:chExt cx="0" cy="0"/>
        </a:xfrm>
      </p:grpSpPr>
      <p:sp>
        <p:nvSpPr>
          <p:cNvPr id="2" name="Text 0"/>
          <p:cNvSpPr/>
          <p:nvPr/>
        </p:nvSpPr>
        <p:spPr>
          <a:xfrm>
            <a:off x="575905" y="452438"/>
            <a:ext cx="6521648" cy="411361"/>
          </a:xfrm>
          <a:prstGeom prst="rect">
            <a:avLst/>
          </a:prstGeom>
          <a:noFill/>
          <a:ln/>
        </p:spPr>
        <p:txBody>
          <a:bodyPr wrap="none" lIns="0" tIns="0" rIns="0" bIns="0" rtlCol="0" anchor="t"/>
          <a:lstStyle/>
          <a:p>
            <a:pPr marL="0" indent="0" algn="l">
              <a:lnSpc>
                <a:spcPts val="3200"/>
              </a:lnSpc>
              <a:buNone/>
            </a:pPr>
            <a:r>
              <a:rPr lang="en-US" sz="2550" dirty="0">
                <a:solidFill>
                  <a:srgbClr val="124E73"/>
                </a:solidFill>
                <a:latin typeface="MuseoModerno Medium" pitchFamily="34" charset="0"/>
                <a:ea typeface="MuseoModerno Medium" pitchFamily="34" charset="-122"/>
                <a:cs typeface="MuseoModerno Medium" pitchFamily="34" charset="-120"/>
              </a:rPr>
              <a:t>3.1 Quy trình quản lý nhân sự và đào tạo</a:t>
            </a:r>
            <a:endParaRPr lang="en-US" sz="2550" dirty="0"/>
          </a:p>
        </p:txBody>
      </p:sp>
      <p:sp>
        <p:nvSpPr>
          <p:cNvPr id="3" name="Text 1"/>
          <p:cNvSpPr/>
          <p:nvPr/>
        </p:nvSpPr>
        <p:spPr>
          <a:xfrm>
            <a:off x="575905" y="102834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124E73"/>
                </a:solidFill>
                <a:latin typeface="MuseoModerno Medium" pitchFamily="34" charset="0"/>
                <a:ea typeface="MuseoModerno Medium" pitchFamily="34" charset="-122"/>
                <a:cs typeface="MuseoModerno Medium" pitchFamily="34" charset="-120"/>
              </a:rPr>
              <a:t>3.1.1 Mô tả quy trình</a:t>
            </a:r>
            <a:endParaRPr lang="en-US" sz="1900" dirty="0"/>
          </a:p>
        </p:txBody>
      </p:sp>
      <p:sp>
        <p:nvSpPr>
          <p:cNvPr id="4" name="Text 2"/>
          <p:cNvSpPr/>
          <p:nvPr/>
        </p:nvSpPr>
        <p:spPr>
          <a:xfrm>
            <a:off x="575905" y="1583650"/>
            <a:ext cx="13478589" cy="526494"/>
          </a:xfrm>
          <a:prstGeom prst="rect">
            <a:avLst/>
          </a:prstGeom>
          <a:noFill/>
          <a:ln/>
        </p:spPr>
        <p:txBody>
          <a:bodyPr wrap="squar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Taekwang Vina đặc biệt chú trọng vào việc tuyển dụng và đào tạo có cấu trúc, thể hiện rõ qua chương trình "Quản lý tiềm năng" nhằm phát triển các cán bộ quản lý tương lai. Quy trình này đảm bảo công ty có được lực lượng lao động lành nghề và một đội ngũ lãnh đạo kế cận vững chắc.</a:t>
            </a:r>
            <a:endParaRPr lang="en-US" sz="1250" dirty="0"/>
          </a:p>
        </p:txBody>
      </p:sp>
      <p:sp>
        <p:nvSpPr>
          <p:cNvPr id="5" name="Shape 3"/>
          <p:cNvSpPr/>
          <p:nvPr/>
        </p:nvSpPr>
        <p:spPr>
          <a:xfrm>
            <a:off x="575905" y="2295168"/>
            <a:ext cx="370165" cy="370165"/>
          </a:xfrm>
          <a:prstGeom prst="roundRect">
            <a:avLst>
              <a:gd name="adj" fmla="val 6668"/>
            </a:avLst>
          </a:prstGeom>
          <a:solidFill>
            <a:srgbClr val="F3EEE3"/>
          </a:solidFill>
          <a:ln/>
        </p:spPr>
        <p:txBody>
          <a:bodyPr/>
          <a:lstStyle/>
          <a:p>
            <a:endParaRPr lang="vi-VN"/>
          </a:p>
        </p:txBody>
      </p:sp>
      <p:sp>
        <p:nvSpPr>
          <p:cNvPr id="6" name="Text 4"/>
          <p:cNvSpPr/>
          <p:nvPr/>
        </p:nvSpPr>
        <p:spPr>
          <a:xfrm>
            <a:off x="637520" y="2325945"/>
            <a:ext cx="246817" cy="308491"/>
          </a:xfrm>
          <a:prstGeom prst="rect">
            <a:avLst/>
          </a:prstGeom>
          <a:noFill/>
          <a:ln/>
        </p:spPr>
        <p:txBody>
          <a:bodyPr wrap="none" lIns="0" tIns="0" rIns="0" bIns="0" rtlCol="0" anchor="t"/>
          <a:lstStyle/>
          <a:p>
            <a:pPr marL="0" indent="0" algn="ctr">
              <a:lnSpc>
                <a:spcPts val="1900"/>
              </a:lnSpc>
              <a:buNone/>
            </a:pPr>
            <a:r>
              <a:rPr lang="en-US" sz="1900" dirty="0">
                <a:solidFill>
                  <a:srgbClr val="2B4150"/>
                </a:solidFill>
                <a:latin typeface="MuseoModerno Medium" pitchFamily="34" charset="0"/>
                <a:ea typeface="MuseoModerno Medium" pitchFamily="34" charset="-122"/>
                <a:cs typeface="MuseoModerno Medium" pitchFamily="34" charset="-120"/>
              </a:rPr>
              <a:t>1</a:t>
            </a:r>
            <a:endParaRPr lang="en-US" sz="1900" dirty="0"/>
          </a:p>
        </p:txBody>
      </p:sp>
      <p:sp>
        <p:nvSpPr>
          <p:cNvPr id="7" name="Text 5"/>
          <p:cNvSpPr/>
          <p:nvPr/>
        </p:nvSpPr>
        <p:spPr>
          <a:xfrm>
            <a:off x="1110615" y="2351723"/>
            <a:ext cx="2563535" cy="257175"/>
          </a:xfrm>
          <a:prstGeom prst="rect">
            <a:avLst/>
          </a:prstGeom>
          <a:noFill/>
          <a:ln/>
        </p:spPr>
        <p:txBody>
          <a:bodyPr wrap="none" lIns="0" tIns="0" rIns="0" bIns="0" rtlCol="0" anchor="t"/>
          <a:lstStyle/>
          <a:p>
            <a:pPr marL="0" indent="0" algn="l">
              <a:lnSpc>
                <a:spcPts val="2000"/>
              </a:lnSpc>
              <a:buNone/>
            </a:pPr>
            <a:r>
              <a:rPr lang="en-US" sz="1600" dirty="0">
                <a:solidFill>
                  <a:srgbClr val="2B4150"/>
                </a:solidFill>
                <a:latin typeface="MuseoModerno Medium" pitchFamily="34" charset="0"/>
                <a:ea typeface="MuseoModerno Medium" pitchFamily="34" charset="-122"/>
                <a:cs typeface="MuseoModerno Medium" pitchFamily="34" charset="-120"/>
              </a:rPr>
              <a:t>Xác định nhu cầu nhân sự</a:t>
            </a:r>
            <a:endParaRPr lang="en-US" sz="1600" dirty="0"/>
          </a:p>
        </p:txBody>
      </p:sp>
      <p:sp>
        <p:nvSpPr>
          <p:cNvPr id="8" name="Text 6"/>
          <p:cNvSpPr/>
          <p:nvPr/>
        </p:nvSpPr>
        <p:spPr>
          <a:xfrm>
            <a:off x="1110615" y="2707600"/>
            <a:ext cx="12943880" cy="526494"/>
          </a:xfrm>
          <a:prstGeom prst="rect">
            <a:avLst/>
          </a:prstGeom>
          <a:noFill/>
          <a:ln/>
        </p:spPr>
        <p:txBody>
          <a:bodyPr wrap="squar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Quy trình bắt đầu khi các phòng ban hoặc quản lý chuyền sản xuất xác định và đề xuất nhu cầu nhân sự, có thể là cần thêm công nhân cho dây chuyền mới hoặc đào tạo kỹ năng quản lý cho giám sát viên.</a:t>
            </a:r>
            <a:endParaRPr lang="en-US" sz="1250" dirty="0"/>
          </a:p>
        </p:txBody>
      </p:sp>
      <p:sp>
        <p:nvSpPr>
          <p:cNvPr id="9" name="Shape 7"/>
          <p:cNvSpPr/>
          <p:nvPr/>
        </p:nvSpPr>
        <p:spPr>
          <a:xfrm>
            <a:off x="575905" y="3563183"/>
            <a:ext cx="370165" cy="370165"/>
          </a:xfrm>
          <a:prstGeom prst="roundRect">
            <a:avLst>
              <a:gd name="adj" fmla="val 6668"/>
            </a:avLst>
          </a:prstGeom>
          <a:solidFill>
            <a:srgbClr val="F3EEE3"/>
          </a:solidFill>
          <a:ln/>
        </p:spPr>
        <p:txBody>
          <a:bodyPr/>
          <a:lstStyle/>
          <a:p>
            <a:endParaRPr lang="vi-VN"/>
          </a:p>
        </p:txBody>
      </p:sp>
      <p:sp>
        <p:nvSpPr>
          <p:cNvPr id="10" name="Text 8"/>
          <p:cNvSpPr/>
          <p:nvPr/>
        </p:nvSpPr>
        <p:spPr>
          <a:xfrm>
            <a:off x="637520" y="3593961"/>
            <a:ext cx="246817" cy="308491"/>
          </a:xfrm>
          <a:prstGeom prst="rect">
            <a:avLst/>
          </a:prstGeom>
          <a:noFill/>
          <a:ln/>
        </p:spPr>
        <p:txBody>
          <a:bodyPr wrap="none" lIns="0" tIns="0" rIns="0" bIns="0" rtlCol="0" anchor="t"/>
          <a:lstStyle/>
          <a:p>
            <a:pPr marL="0" indent="0" algn="ctr">
              <a:lnSpc>
                <a:spcPts val="1900"/>
              </a:lnSpc>
              <a:buNone/>
            </a:pPr>
            <a:r>
              <a:rPr lang="en-US" sz="1900" dirty="0">
                <a:solidFill>
                  <a:srgbClr val="2B4150"/>
                </a:solidFill>
                <a:latin typeface="MuseoModerno Medium" pitchFamily="34" charset="0"/>
                <a:ea typeface="MuseoModerno Medium" pitchFamily="34" charset="-122"/>
                <a:cs typeface="MuseoModerno Medium" pitchFamily="34" charset="-120"/>
              </a:rPr>
              <a:t>2</a:t>
            </a:r>
            <a:endParaRPr lang="en-US" sz="1900" dirty="0"/>
          </a:p>
        </p:txBody>
      </p:sp>
      <p:sp>
        <p:nvSpPr>
          <p:cNvPr id="11" name="Text 9"/>
          <p:cNvSpPr/>
          <p:nvPr/>
        </p:nvSpPr>
        <p:spPr>
          <a:xfrm>
            <a:off x="1110615" y="3619738"/>
            <a:ext cx="2545437" cy="257175"/>
          </a:xfrm>
          <a:prstGeom prst="rect">
            <a:avLst/>
          </a:prstGeom>
          <a:noFill/>
          <a:ln/>
        </p:spPr>
        <p:txBody>
          <a:bodyPr wrap="none" lIns="0" tIns="0" rIns="0" bIns="0" rtlCol="0" anchor="t"/>
          <a:lstStyle/>
          <a:p>
            <a:pPr marL="0" indent="0" algn="l">
              <a:lnSpc>
                <a:spcPts val="2000"/>
              </a:lnSpc>
              <a:buNone/>
            </a:pPr>
            <a:r>
              <a:rPr lang="en-US" sz="1600" dirty="0">
                <a:solidFill>
                  <a:srgbClr val="2B4150"/>
                </a:solidFill>
                <a:latin typeface="MuseoModerno Medium" pitchFamily="34" charset="0"/>
                <a:ea typeface="MuseoModerno Medium" pitchFamily="34" charset="-122"/>
                <a:cs typeface="MuseoModerno Medium" pitchFamily="34" charset="-120"/>
              </a:rPr>
              <a:t>Phân tích và lập kế hoạch</a:t>
            </a:r>
            <a:endParaRPr lang="en-US" sz="1600" dirty="0"/>
          </a:p>
        </p:txBody>
      </p:sp>
      <p:sp>
        <p:nvSpPr>
          <p:cNvPr id="12" name="Text 10"/>
          <p:cNvSpPr/>
          <p:nvPr/>
        </p:nvSpPr>
        <p:spPr>
          <a:xfrm>
            <a:off x="1110615" y="3975616"/>
            <a:ext cx="12943880" cy="263247"/>
          </a:xfrm>
          <a:prstGeom prst="rect">
            <a:avLst/>
          </a:prstGeom>
          <a:noFill/>
          <a:ln/>
        </p:spPr>
        <p:txBody>
          <a:bodyPr wrap="non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Phòng Nhân sự (HR) tiếp nhận các nhu cầu này, tiến hành phân tích và lập kế hoạch chi tiết về số lượng, vị trí, yêu cầu kỹ năng, nội dung đào tạo và ngân sách.</a:t>
            </a:r>
            <a:endParaRPr lang="en-US" sz="1250" dirty="0"/>
          </a:p>
        </p:txBody>
      </p:sp>
      <p:sp>
        <p:nvSpPr>
          <p:cNvPr id="13" name="Shape 11"/>
          <p:cNvSpPr/>
          <p:nvPr/>
        </p:nvSpPr>
        <p:spPr>
          <a:xfrm>
            <a:off x="575905" y="4567952"/>
            <a:ext cx="370165" cy="370165"/>
          </a:xfrm>
          <a:prstGeom prst="roundRect">
            <a:avLst>
              <a:gd name="adj" fmla="val 6668"/>
            </a:avLst>
          </a:prstGeom>
          <a:solidFill>
            <a:srgbClr val="F3EEE3"/>
          </a:solidFill>
          <a:ln/>
        </p:spPr>
        <p:txBody>
          <a:bodyPr/>
          <a:lstStyle/>
          <a:p>
            <a:endParaRPr lang="vi-VN"/>
          </a:p>
        </p:txBody>
      </p:sp>
      <p:sp>
        <p:nvSpPr>
          <p:cNvPr id="14" name="Text 12"/>
          <p:cNvSpPr/>
          <p:nvPr/>
        </p:nvSpPr>
        <p:spPr>
          <a:xfrm>
            <a:off x="637520" y="4598730"/>
            <a:ext cx="246817" cy="308491"/>
          </a:xfrm>
          <a:prstGeom prst="rect">
            <a:avLst/>
          </a:prstGeom>
          <a:noFill/>
          <a:ln/>
        </p:spPr>
        <p:txBody>
          <a:bodyPr wrap="none" lIns="0" tIns="0" rIns="0" bIns="0" rtlCol="0" anchor="t"/>
          <a:lstStyle/>
          <a:p>
            <a:pPr marL="0" indent="0" algn="ctr">
              <a:lnSpc>
                <a:spcPts val="1900"/>
              </a:lnSpc>
              <a:buNone/>
            </a:pPr>
            <a:r>
              <a:rPr lang="en-US" sz="1900" dirty="0">
                <a:solidFill>
                  <a:srgbClr val="2B4150"/>
                </a:solidFill>
                <a:latin typeface="MuseoModerno Medium" pitchFamily="34" charset="0"/>
                <a:ea typeface="MuseoModerno Medium" pitchFamily="34" charset="-122"/>
                <a:cs typeface="MuseoModerno Medium" pitchFamily="34" charset="-120"/>
              </a:rPr>
              <a:t>3</a:t>
            </a:r>
            <a:endParaRPr lang="en-US" sz="1900" dirty="0"/>
          </a:p>
        </p:txBody>
      </p:sp>
      <p:sp>
        <p:nvSpPr>
          <p:cNvPr id="15" name="Text 13"/>
          <p:cNvSpPr/>
          <p:nvPr/>
        </p:nvSpPr>
        <p:spPr>
          <a:xfrm>
            <a:off x="1110615" y="4624507"/>
            <a:ext cx="2056924" cy="257175"/>
          </a:xfrm>
          <a:prstGeom prst="rect">
            <a:avLst/>
          </a:prstGeom>
          <a:noFill/>
          <a:ln/>
        </p:spPr>
        <p:txBody>
          <a:bodyPr wrap="none" lIns="0" tIns="0" rIns="0" bIns="0" rtlCol="0" anchor="t"/>
          <a:lstStyle/>
          <a:p>
            <a:pPr marL="0" indent="0" algn="l">
              <a:lnSpc>
                <a:spcPts val="2000"/>
              </a:lnSpc>
              <a:buNone/>
            </a:pPr>
            <a:r>
              <a:rPr lang="en-US" sz="1600" dirty="0">
                <a:solidFill>
                  <a:srgbClr val="2B4150"/>
                </a:solidFill>
                <a:latin typeface="MuseoModerno Medium" pitchFamily="34" charset="0"/>
                <a:ea typeface="MuseoModerno Medium" pitchFamily="34" charset="-122"/>
                <a:cs typeface="MuseoModerno Medium" pitchFamily="34" charset="-120"/>
              </a:rPr>
              <a:t>Tuyển dụng/Đào tạo</a:t>
            </a:r>
            <a:endParaRPr lang="en-US" sz="1600" dirty="0"/>
          </a:p>
        </p:txBody>
      </p:sp>
      <p:sp>
        <p:nvSpPr>
          <p:cNvPr id="16" name="Text 14"/>
          <p:cNvSpPr/>
          <p:nvPr/>
        </p:nvSpPr>
        <p:spPr>
          <a:xfrm>
            <a:off x="1110615" y="4980384"/>
            <a:ext cx="12943880" cy="526494"/>
          </a:xfrm>
          <a:prstGeom prst="rect">
            <a:avLst/>
          </a:prstGeom>
          <a:noFill/>
          <a:ln/>
        </p:spPr>
        <p:txBody>
          <a:bodyPr wrap="squar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Sau đó, HR đăng tin tuyển dụng trên các kênh phù hợp hoặc thiết kế chương trình đào tạo cụ thể. Tiếp theo, HR sàng lọc hồ sơ ứng viên hoặc lựa chọn nhân viên phù hợp cho chương trình đào tạo, rồi thực hiện phỏng vấn ứng viên hoặc đánh giá năng lực học viên.</a:t>
            </a:r>
            <a:endParaRPr lang="en-US" sz="1250" dirty="0"/>
          </a:p>
        </p:txBody>
      </p:sp>
      <p:sp>
        <p:nvSpPr>
          <p:cNvPr id="17" name="Shape 15"/>
          <p:cNvSpPr/>
          <p:nvPr/>
        </p:nvSpPr>
        <p:spPr>
          <a:xfrm>
            <a:off x="575905" y="5835967"/>
            <a:ext cx="370165" cy="370165"/>
          </a:xfrm>
          <a:prstGeom prst="roundRect">
            <a:avLst>
              <a:gd name="adj" fmla="val 6668"/>
            </a:avLst>
          </a:prstGeom>
          <a:solidFill>
            <a:srgbClr val="F3EEE3"/>
          </a:solidFill>
          <a:ln/>
        </p:spPr>
        <p:txBody>
          <a:bodyPr/>
          <a:lstStyle/>
          <a:p>
            <a:endParaRPr lang="vi-VN"/>
          </a:p>
        </p:txBody>
      </p:sp>
      <p:sp>
        <p:nvSpPr>
          <p:cNvPr id="18" name="Text 16"/>
          <p:cNvSpPr/>
          <p:nvPr/>
        </p:nvSpPr>
        <p:spPr>
          <a:xfrm>
            <a:off x="637520" y="5866745"/>
            <a:ext cx="246817" cy="308491"/>
          </a:xfrm>
          <a:prstGeom prst="rect">
            <a:avLst/>
          </a:prstGeom>
          <a:noFill/>
          <a:ln/>
        </p:spPr>
        <p:txBody>
          <a:bodyPr wrap="none" lIns="0" tIns="0" rIns="0" bIns="0" rtlCol="0" anchor="t"/>
          <a:lstStyle/>
          <a:p>
            <a:pPr marL="0" indent="0" algn="ctr">
              <a:lnSpc>
                <a:spcPts val="1900"/>
              </a:lnSpc>
              <a:buNone/>
            </a:pPr>
            <a:r>
              <a:rPr lang="en-US" sz="1900" dirty="0">
                <a:solidFill>
                  <a:srgbClr val="2B4150"/>
                </a:solidFill>
                <a:latin typeface="MuseoModerno Medium" pitchFamily="34" charset="0"/>
                <a:ea typeface="MuseoModerno Medium" pitchFamily="34" charset="-122"/>
                <a:cs typeface="MuseoModerno Medium" pitchFamily="34" charset="-120"/>
              </a:rPr>
              <a:t>4</a:t>
            </a:r>
            <a:endParaRPr lang="en-US" sz="1900" dirty="0"/>
          </a:p>
        </p:txBody>
      </p:sp>
      <p:sp>
        <p:nvSpPr>
          <p:cNvPr id="19" name="Text 17"/>
          <p:cNvSpPr/>
          <p:nvPr/>
        </p:nvSpPr>
        <p:spPr>
          <a:xfrm>
            <a:off x="1110615" y="5892522"/>
            <a:ext cx="2417564" cy="257175"/>
          </a:xfrm>
          <a:prstGeom prst="rect">
            <a:avLst/>
          </a:prstGeom>
          <a:noFill/>
          <a:ln/>
        </p:spPr>
        <p:txBody>
          <a:bodyPr wrap="none" lIns="0" tIns="0" rIns="0" bIns="0" rtlCol="0" anchor="t"/>
          <a:lstStyle/>
          <a:p>
            <a:pPr marL="0" indent="0" algn="l">
              <a:lnSpc>
                <a:spcPts val="2000"/>
              </a:lnSpc>
              <a:buNone/>
            </a:pPr>
            <a:r>
              <a:rPr lang="en-US" sz="1600" dirty="0">
                <a:solidFill>
                  <a:srgbClr val="2B4150"/>
                </a:solidFill>
                <a:latin typeface="MuseoModerno Medium" pitchFamily="34" charset="0"/>
                <a:ea typeface="MuseoModerno Medium" pitchFamily="34" charset="-122"/>
                <a:cs typeface="MuseoModerno Medium" pitchFamily="34" charset="-120"/>
              </a:rPr>
              <a:t>Quyết định và triển khai</a:t>
            </a:r>
            <a:endParaRPr lang="en-US" sz="1600" dirty="0"/>
          </a:p>
        </p:txBody>
      </p:sp>
      <p:sp>
        <p:nvSpPr>
          <p:cNvPr id="20" name="Text 18"/>
          <p:cNvSpPr/>
          <p:nvPr/>
        </p:nvSpPr>
        <p:spPr>
          <a:xfrm>
            <a:off x="1110615" y="6248400"/>
            <a:ext cx="12943880" cy="526494"/>
          </a:xfrm>
          <a:prstGeom prst="rect">
            <a:avLst/>
          </a:prstGeom>
          <a:noFill/>
          <a:ln/>
        </p:spPr>
        <p:txBody>
          <a:bodyPr wrap="squar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Dựa trên kết quả này, quyết định tuyển dụng ứng viên thành công hoặc đưa học viên vào chương trình đào tạo sẽ được đưa ra. Ứng viên mới sau đó được hướng dẫn hội nhập, hoặc chương trình đào tạo được triển khai.</a:t>
            </a:r>
            <a:endParaRPr lang="en-US" sz="1250" dirty="0"/>
          </a:p>
        </p:txBody>
      </p:sp>
      <p:sp>
        <p:nvSpPr>
          <p:cNvPr id="21" name="Shape 19"/>
          <p:cNvSpPr/>
          <p:nvPr/>
        </p:nvSpPr>
        <p:spPr>
          <a:xfrm>
            <a:off x="575905" y="7103983"/>
            <a:ext cx="370165" cy="370165"/>
          </a:xfrm>
          <a:prstGeom prst="roundRect">
            <a:avLst>
              <a:gd name="adj" fmla="val 6668"/>
            </a:avLst>
          </a:prstGeom>
          <a:solidFill>
            <a:srgbClr val="F3EEE3"/>
          </a:solidFill>
          <a:ln/>
        </p:spPr>
        <p:txBody>
          <a:bodyPr/>
          <a:lstStyle/>
          <a:p>
            <a:endParaRPr lang="vi-VN"/>
          </a:p>
        </p:txBody>
      </p:sp>
      <p:sp>
        <p:nvSpPr>
          <p:cNvPr id="22" name="Text 20"/>
          <p:cNvSpPr/>
          <p:nvPr/>
        </p:nvSpPr>
        <p:spPr>
          <a:xfrm>
            <a:off x="637520" y="7134761"/>
            <a:ext cx="246817" cy="308491"/>
          </a:xfrm>
          <a:prstGeom prst="rect">
            <a:avLst/>
          </a:prstGeom>
          <a:noFill/>
          <a:ln/>
        </p:spPr>
        <p:txBody>
          <a:bodyPr wrap="none" lIns="0" tIns="0" rIns="0" bIns="0" rtlCol="0" anchor="t"/>
          <a:lstStyle/>
          <a:p>
            <a:pPr marL="0" indent="0" algn="ctr">
              <a:lnSpc>
                <a:spcPts val="1900"/>
              </a:lnSpc>
              <a:buNone/>
            </a:pPr>
            <a:r>
              <a:rPr lang="en-US" sz="1900" dirty="0">
                <a:solidFill>
                  <a:srgbClr val="2B4150"/>
                </a:solidFill>
                <a:latin typeface="MuseoModerno Medium" pitchFamily="34" charset="0"/>
                <a:ea typeface="MuseoModerno Medium" pitchFamily="34" charset="-122"/>
                <a:cs typeface="MuseoModerno Medium" pitchFamily="34" charset="-120"/>
              </a:rPr>
              <a:t>5</a:t>
            </a:r>
            <a:endParaRPr lang="en-US" sz="1900" dirty="0"/>
          </a:p>
        </p:txBody>
      </p:sp>
      <p:sp>
        <p:nvSpPr>
          <p:cNvPr id="23" name="Text 21"/>
          <p:cNvSpPr/>
          <p:nvPr/>
        </p:nvSpPr>
        <p:spPr>
          <a:xfrm>
            <a:off x="1110615" y="7160538"/>
            <a:ext cx="2056924" cy="257175"/>
          </a:xfrm>
          <a:prstGeom prst="rect">
            <a:avLst/>
          </a:prstGeom>
          <a:noFill/>
          <a:ln/>
        </p:spPr>
        <p:txBody>
          <a:bodyPr wrap="none" lIns="0" tIns="0" rIns="0" bIns="0" rtlCol="0" anchor="t"/>
          <a:lstStyle/>
          <a:p>
            <a:pPr marL="0" indent="0" algn="l">
              <a:lnSpc>
                <a:spcPts val="2000"/>
              </a:lnSpc>
              <a:buNone/>
            </a:pPr>
            <a:r>
              <a:rPr lang="en-US" sz="1600" dirty="0">
                <a:solidFill>
                  <a:srgbClr val="2B4150"/>
                </a:solidFill>
                <a:latin typeface="MuseoModerno Medium" pitchFamily="34" charset="0"/>
                <a:ea typeface="MuseoModerno Medium" pitchFamily="34" charset="-122"/>
                <a:cs typeface="MuseoModerno Medium" pitchFamily="34" charset="-120"/>
              </a:rPr>
              <a:t>Đánh giá hiệu quả</a:t>
            </a:r>
            <a:endParaRPr lang="en-US" sz="1600" dirty="0"/>
          </a:p>
        </p:txBody>
      </p:sp>
      <p:sp>
        <p:nvSpPr>
          <p:cNvPr id="24" name="Text 22"/>
          <p:cNvSpPr/>
          <p:nvPr/>
        </p:nvSpPr>
        <p:spPr>
          <a:xfrm>
            <a:off x="1110615" y="7516416"/>
            <a:ext cx="12943880" cy="263247"/>
          </a:xfrm>
          <a:prstGeom prst="rect">
            <a:avLst/>
          </a:prstGeom>
          <a:noFill/>
          <a:ln/>
        </p:spPr>
        <p:txBody>
          <a:bodyPr wrap="none" lIns="0" tIns="0" rIns="0" bIns="0" rtlCol="0" anchor="t"/>
          <a:lstStyle/>
          <a:p>
            <a:pPr marL="0" indent="0" algn="l">
              <a:lnSpc>
                <a:spcPts val="2050"/>
              </a:lnSpc>
              <a:buNone/>
            </a:pPr>
            <a:r>
              <a:rPr lang="en-US" sz="1250" dirty="0">
                <a:solidFill>
                  <a:srgbClr val="2B4150"/>
                </a:solidFill>
                <a:latin typeface="Source Sans Pro" pitchFamily="34" charset="0"/>
                <a:ea typeface="Source Sans Pro" pitchFamily="34" charset="-122"/>
                <a:cs typeface="Source Sans Pro" pitchFamily="34" charset="-120"/>
              </a:rPr>
              <a:t>Cuối cùng, hiệu quả của quá trình tuyển dụng (như tỷ lệ giữ chân, hiệu suất làm việc) hoặc hiệu quả đào tạo (như cải thiện kỹ năng, năng suất) sẽ được đánh giá.</a:t>
            </a:r>
            <a:endParaRPr lang="en-US" sz="12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name="Slide 25">
    <p:spTree>
      <p:nvGrpSpPr>
        <p:cNvPr id="1" name=""/>
        <p:cNvGrpSpPr/>
        <p:nvPr/>
      </p:nvGrpSpPr>
      <p:grpSpPr>
        <a:xfrm>
          <a:off x="0" y="0"/>
          <a:ext cx="0" cy="0"/>
          <a:chOff x="0" y="0"/>
          <a:chExt cx="0" cy="0"/>
        </a:xfrm>
      </p:grpSpPr>
      <p:sp>
        <p:nvSpPr>
          <p:cNvPr id="2" name="Text 0"/>
          <p:cNvSpPr/>
          <p:nvPr/>
        </p:nvSpPr>
        <p:spPr>
          <a:xfrm>
            <a:off x="793790" y="630555"/>
            <a:ext cx="3920728"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3.1.2 Phân tích quy trình</a:t>
            </a:r>
            <a:endParaRPr lang="en-US" sz="2650" dirty="0"/>
          </a:p>
        </p:txBody>
      </p:sp>
      <p:sp>
        <p:nvSpPr>
          <p:cNvPr id="3" name="Text 1"/>
          <p:cNvSpPr/>
          <p:nvPr/>
        </p:nvSpPr>
        <p:spPr>
          <a:xfrm>
            <a:off x="793790" y="150947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Quy trình quản lý nhân sự và đào tạo tại Taekwang Vina có sự tham gia của nhiều tác nhân và mang lại giá trị quan trọng cho tổ chức.</a:t>
            </a:r>
            <a:endParaRPr lang="en-US" sz="1750" dirty="0"/>
          </a:p>
        </p:txBody>
      </p:sp>
      <p:sp>
        <p:nvSpPr>
          <p:cNvPr id="4" name="Text 2"/>
          <p:cNvSpPr/>
          <p:nvPr/>
        </p:nvSpPr>
        <p:spPr>
          <a:xfrm>
            <a:off x="793790" y="2354342"/>
            <a:ext cx="444305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200" dirty="0"/>
          </a:p>
        </p:txBody>
      </p:sp>
      <p:sp>
        <p:nvSpPr>
          <p:cNvPr id="5" name="Text 3"/>
          <p:cNvSpPr/>
          <p:nvPr/>
        </p:nvSpPr>
        <p:spPr>
          <a:xfrm>
            <a:off x="793790" y="293548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ban/Quản lý có nhu cầu (Người khởi xướng)</a:t>
            </a:r>
            <a:endParaRPr lang="en-US" sz="1750" dirty="0"/>
          </a:p>
        </p:txBody>
      </p:sp>
      <p:sp>
        <p:nvSpPr>
          <p:cNvPr id="6" name="Text 4"/>
          <p:cNvSpPr/>
          <p:nvPr/>
        </p:nvSpPr>
        <p:spPr>
          <a:xfrm>
            <a:off x="793790" y="337768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Nhân sự (HR) (Chủ sở hữu và người thực hiện quy trình)</a:t>
            </a:r>
            <a:endParaRPr lang="en-US" sz="1750" dirty="0"/>
          </a:p>
        </p:txBody>
      </p:sp>
      <p:sp>
        <p:nvSpPr>
          <p:cNvPr id="7" name="Text 5"/>
          <p:cNvSpPr/>
          <p:nvPr/>
        </p:nvSpPr>
        <p:spPr>
          <a:xfrm>
            <a:off x="793790" y="38198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Ban Lãnh đạo (Người phê duyệt)</a:t>
            </a:r>
            <a:endParaRPr lang="en-US" sz="1750" dirty="0"/>
          </a:p>
        </p:txBody>
      </p:sp>
      <p:sp>
        <p:nvSpPr>
          <p:cNvPr id="8" name="Text 6"/>
          <p:cNvSpPr/>
          <p:nvPr/>
        </p:nvSpPr>
        <p:spPr>
          <a:xfrm>
            <a:off x="793790" y="42620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Ứng viên/Học viên (Người tham gia/Người nhận)</a:t>
            </a:r>
            <a:endParaRPr lang="en-US" sz="1750" dirty="0"/>
          </a:p>
        </p:txBody>
      </p:sp>
      <p:sp>
        <p:nvSpPr>
          <p:cNvPr id="9" name="Text 7"/>
          <p:cNvSpPr/>
          <p:nvPr/>
        </p:nvSpPr>
        <p:spPr>
          <a:xfrm>
            <a:off x="7599521" y="2354342"/>
            <a:ext cx="418707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200" dirty="0"/>
          </a:p>
        </p:txBody>
      </p:sp>
      <p:sp>
        <p:nvSpPr>
          <p:cNvPr id="10" name="Text 8"/>
          <p:cNvSpPr/>
          <p:nvPr/>
        </p:nvSpPr>
        <p:spPr>
          <a:xfrm>
            <a:off x="7599521" y="2935486"/>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nội bộ:</a:t>
            </a:r>
            <a:r>
              <a:rPr lang="en-US" sz="1750" dirty="0">
                <a:solidFill>
                  <a:srgbClr val="2B4150"/>
                </a:solidFill>
                <a:latin typeface="Source Sans Pro" pitchFamily="34" charset="0"/>
                <a:ea typeface="Source Sans Pro" pitchFamily="34" charset="-122"/>
                <a:cs typeface="Source Sans Pro" pitchFamily="34" charset="-120"/>
              </a:rPr>
              <a:t> Các phòng ban và chuyền sản xuất cần nhân sự hoặc nhân viên được đào tạo. Họ là những người hưởng lợi trực tiếp từ việc có đủ nhân lực chất lượng, giúp duy trì và nâng cao hiệu suất hoạt động.</a:t>
            </a:r>
            <a:endParaRPr lang="en-US" sz="1750" dirty="0"/>
          </a:p>
        </p:txBody>
      </p:sp>
      <p:sp>
        <p:nvSpPr>
          <p:cNvPr id="11" name="Text 9"/>
          <p:cNvSpPr/>
          <p:nvPr/>
        </p:nvSpPr>
        <p:spPr>
          <a:xfrm>
            <a:off x="7599521" y="4466392"/>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bên ngoài:</a:t>
            </a:r>
            <a:r>
              <a:rPr lang="en-US" sz="1750" dirty="0">
                <a:solidFill>
                  <a:srgbClr val="2B4150"/>
                </a:solidFill>
                <a:latin typeface="Source Sans Pro" pitchFamily="34" charset="0"/>
                <a:ea typeface="Source Sans Pro" pitchFamily="34" charset="-122"/>
                <a:cs typeface="Source Sans Pro" pitchFamily="34" charset="-120"/>
              </a:rPr>
              <a:t> Ứng viên cũng là một đối tượng quan trọng của quy trình này, mong muốn có một trải nghiệm tuyển dụng minh bạch và hiệu quả, thể hiện hình ảnh chuyên nghiệp của công ty.</a:t>
            </a:r>
            <a:endParaRPr lang="en-US" sz="1750" dirty="0"/>
          </a:p>
        </p:txBody>
      </p:sp>
      <p:sp>
        <p:nvSpPr>
          <p:cNvPr id="12" name="Text 10"/>
          <p:cNvSpPr/>
          <p:nvPr/>
        </p:nvSpPr>
        <p:spPr>
          <a:xfrm>
            <a:off x="793790" y="633745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3" name="Text 11"/>
          <p:cNvSpPr/>
          <p:nvPr/>
        </p:nvSpPr>
        <p:spPr>
          <a:xfrm>
            <a:off x="793790" y="7031950"/>
            <a:ext cx="4536519" cy="566976"/>
          </a:xfrm>
          <a:prstGeom prst="rect">
            <a:avLst/>
          </a:prstGeom>
          <a:noFill/>
          <a:ln/>
        </p:spPr>
        <p:txBody>
          <a:bodyPr wrap="none" lIns="0" tIns="0" rIns="0" bIns="0" rtlCol="0" anchor="t"/>
          <a:lstStyle/>
          <a:p>
            <a:pPr marL="0" indent="0" algn="l">
              <a:lnSpc>
                <a:spcPts val="4450"/>
              </a:lnSpc>
              <a:buNone/>
            </a:pPr>
            <a:endParaRPr lang="en-US" sz="3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 26">
    <p:spTree>
      <p:nvGrpSpPr>
        <p:cNvPr id="1" name=""/>
        <p:cNvGrpSpPr/>
        <p:nvPr/>
      </p:nvGrpSpPr>
      <p:grpSpPr>
        <a:xfrm>
          <a:off x="0" y="0"/>
          <a:ext cx="0" cy="0"/>
          <a:chOff x="0" y="0"/>
          <a:chExt cx="0" cy="0"/>
        </a:xfrm>
      </p:grpSpPr>
      <p:sp>
        <p:nvSpPr>
          <p:cNvPr id="2" name="Text 0"/>
          <p:cNvSpPr/>
          <p:nvPr/>
        </p:nvSpPr>
        <p:spPr>
          <a:xfrm>
            <a:off x="727829" y="739378"/>
            <a:ext cx="4458891" cy="389930"/>
          </a:xfrm>
          <a:prstGeom prst="rect">
            <a:avLst/>
          </a:prstGeom>
          <a:noFill/>
          <a:ln/>
        </p:spPr>
        <p:txBody>
          <a:bodyPr wrap="none" lIns="0" tIns="0" rIns="0" bIns="0" rtlCol="0" anchor="t"/>
          <a:lstStyle/>
          <a:p>
            <a:pPr marL="0" indent="0" algn="l">
              <a:lnSpc>
                <a:spcPts val="3050"/>
              </a:lnSpc>
              <a:buNone/>
            </a:pPr>
            <a:r>
              <a:rPr lang="en-US" sz="245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2450" dirty="0"/>
          </a:p>
        </p:txBody>
      </p:sp>
      <p:sp>
        <p:nvSpPr>
          <p:cNvPr id="3" name="Text 1"/>
          <p:cNvSpPr/>
          <p:nvPr/>
        </p:nvSpPr>
        <p:spPr>
          <a:xfrm>
            <a:off x="727829" y="1545193"/>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Đảm bảo đủ nhân lực chất lượng, phù hợp cho hoạt động sản xuất và kinh doanh quy mô lớn của công ty.</a:t>
            </a:r>
            <a:endParaRPr lang="en-US" sz="1600" dirty="0"/>
          </a:p>
        </p:txBody>
      </p:sp>
      <p:sp>
        <p:nvSpPr>
          <p:cNvPr id="4" name="Text 2"/>
          <p:cNvSpPr/>
          <p:nvPr/>
        </p:nvSpPr>
        <p:spPr>
          <a:xfrm>
            <a:off x="727829" y="1950720"/>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Nâng cao năng lực và kỹ năng của đội ngũ nhân viên hiện có, góp phần vào sự phát triển bền vững của tổ chức.</a:t>
            </a:r>
            <a:endParaRPr lang="en-US" sz="1600" dirty="0"/>
          </a:p>
        </p:txBody>
      </p:sp>
      <p:sp>
        <p:nvSpPr>
          <p:cNvPr id="5" name="Text 3"/>
          <p:cNvSpPr/>
          <p:nvPr/>
        </p:nvSpPr>
        <p:spPr>
          <a:xfrm>
            <a:off x="727829" y="2356247"/>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Xây dựng đội ngũ lãnh đạo kế cận thông qua các chương trình như "Quản lý tiềm năng" , đảm bảo sự liên tục và ổn định trong quản lý.</a:t>
            </a:r>
            <a:endParaRPr lang="en-US" sz="1600" dirty="0"/>
          </a:p>
        </p:txBody>
      </p:sp>
      <p:sp>
        <p:nvSpPr>
          <p:cNvPr id="6" name="Text 4"/>
          <p:cNvSpPr/>
          <p:nvPr/>
        </p:nvSpPr>
        <p:spPr>
          <a:xfrm>
            <a:off x="727829" y="2761774"/>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Giảm thiểu chi phí và thời gian cho việc tuyển dụng lại do tỷ lệ nghỉ việc cao, từ đó tối ưu hóa nguồn lực.</a:t>
            </a:r>
            <a:endParaRPr lang="en-US" sz="1600" dirty="0"/>
          </a:p>
        </p:txBody>
      </p:sp>
      <p:sp>
        <p:nvSpPr>
          <p:cNvPr id="7" name="Text 5"/>
          <p:cNvSpPr/>
          <p:nvPr/>
        </p:nvSpPr>
        <p:spPr>
          <a:xfrm>
            <a:off x="727829" y="3406378"/>
            <a:ext cx="5695236" cy="324802"/>
          </a:xfrm>
          <a:prstGeom prst="rect">
            <a:avLst/>
          </a:prstGeom>
          <a:noFill/>
          <a:ln/>
        </p:spPr>
        <p:txBody>
          <a:bodyPr wrap="none" lIns="0" tIns="0" rIns="0" bIns="0" rtlCol="0" anchor="t"/>
          <a:lstStyle/>
          <a:p>
            <a:pPr marL="0" indent="0" algn="l">
              <a:lnSpc>
                <a:spcPts val="2550"/>
              </a:lnSpc>
              <a:buNone/>
            </a:pPr>
            <a:r>
              <a:rPr lang="en-US" sz="200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000" dirty="0"/>
          </a:p>
        </p:txBody>
      </p:sp>
      <p:sp>
        <p:nvSpPr>
          <p:cNvPr id="8" name="Text 6"/>
          <p:cNvSpPr/>
          <p:nvPr/>
        </p:nvSpPr>
        <p:spPr>
          <a:xfrm>
            <a:off x="727829" y="4043005"/>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Tuyển dụng thành công nhân viên mới đáp ứng yêu cầu vị trí và văn hóa công ty.</a:t>
            </a:r>
            <a:endParaRPr lang="en-US" sz="1600" dirty="0"/>
          </a:p>
        </p:txBody>
      </p:sp>
      <p:sp>
        <p:nvSpPr>
          <p:cNvPr id="9" name="Text 7"/>
          <p:cNvSpPr/>
          <p:nvPr/>
        </p:nvSpPr>
        <p:spPr>
          <a:xfrm>
            <a:off x="727829" y="4448532"/>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Nâng cao năng lực cho nhân viên hiện tại sau khi hoàn thành các khóa đào tạo.</a:t>
            </a:r>
            <a:endParaRPr lang="en-US" sz="1600" dirty="0"/>
          </a:p>
        </p:txBody>
      </p:sp>
      <p:sp>
        <p:nvSpPr>
          <p:cNvPr id="10" name="Text 8"/>
          <p:cNvSpPr/>
          <p:nvPr/>
        </p:nvSpPr>
        <p:spPr>
          <a:xfrm>
            <a:off x="727829" y="4854059"/>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Xây dựng được đội ngũ quản lý kế cận có đủ năng lực và kinh nghiệm.</a:t>
            </a:r>
            <a:endParaRPr lang="en-US" sz="1600" dirty="0"/>
          </a:p>
        </p:txBody>
      </p:sp>
      <p:sp>
        <p:nvSpPr>
          <p:cNvPr id="11" name="Text 9"/>
          <p:cNvSpPr/>
          <p:nvPr/>
        </p:nvSpPr>
        <p:spPr>
          <a:xfrm>
            <a:off x="727829" y="5259586"/>
            <a:ext cx="13174742"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Trong trường hợp không đạt yêu cầu: ứng viên bị loại, chương trình đào tạo không hiệu quả, hoặc nhu cầu nhân sự không được đáp ứng đầy đủ.</a:t>
            </a:r>
            <a:endParaRPr lang="en-US" sz="1600" dirty="0"/>
          </a:p>
        </p:txBody>
      </p:sp>
      <p:sp>
        <p:nvSpPr>
          <p:cNvPr id="12" name="Text 10"/>
          <p:cNvSpPr/>
          <p:nvPr/>
        </p:nvSpPr>
        <p:spPr>
          <a:xfrm>
            <a:off x="727829" y="5826204"/>
            <a:ext cx="13174742" cy="1663898"/>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Việc công ty đầu tư rõ ràng vào các chương trình như "Quản lý tiềm năng" cho thấy một chiến lược chủ động trong việc phát triển nguồn vốn con người nội bộ. Đây không chỉ là một chức năng HR cơ bản mà là một cam kết chiến lược để nuôi dưỡng tài năng và xây dựng đội ngũ lãnh đạo. Đối với một công ty có quy mô lớn như Taekwang Vina, điều này cho thấy sự công nhận rằng nguồn nhân lực chất lượng là một lợi thế cạnh tranh quan trọng, đặc biệt trong ngành sản xuất giày dép thâm dụng lao động. Hiệu quả của quy trình này ảnh hưởng trực tiếp đến khả năng đổi mới, thích ứng và duy trì các tiêu chuẩn chất lượng của công ty.</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name="Slide 27">
    <p:spTree>
      <p:nvGrpSpPr>
        <p:cNvPr id="1" name=""/>
        <p:cNvGrpSpPr/>
        <p:nvPr/>
      </p:nvGrpSpPr>
      <p:grpSpPr>
        <a:xfrm>
          <a:off x="0" y="0"/>
          <a:ext cx="0" cy="0"/>
          <a:chOff x="0" y="0"/>
          <a:chExt cx="0" cy="0"/>
        </a:xfrm>
      </p:grpSpPr>
      <p:sp>
        <p:nvSpPr>
          <p:cNvPr id="2" name="Text 0"/>
          <p:cNvSpPr/>
          <p:nvPr/>
        </p:nvSpPr>
        <p:spPr>
          <a:xfrm>
            <a:off x="740331" y="582216"/>
            <a:ext cx="9249132" cy="528876"/>
          </a:xfrm>
          <a:prstGeom prst="rect">
            <a:avLst/>
          </a:prstGeom>
          <a:noFill/>
          <a:ln/>
        </p:spPr>
        <p:txBody>
          <a:bodyPr wrap="none" lIns="0" tIns="0" rIns="0" bIns="0" rtlCol="0" anchor="t"/>
          <a:lstStyle/>
          <a:p>
            <a:pPr marL="0" indent="0" algn="l">
              <a:lnSpc>
                <a:spcPts val="4150"/>
              </a:lnSpc>
              <a:buNone/>
            </a:pPr>
            <a:r>
              <a:rPr lang="en-US" sz="3300" dirty="0">
                <a:solidFill>
                  <a:srgbClr val="124E73"/>
                </a:solidFill>
                <a:latin typeface="MuseoModerno Medium" pitchFamily="34" charset="0"/>
                <a:ea typeface="MuseoModerno Medium" pitchFamily="34" charset="-122"/>
                <a:cs typeface="MuseoModerno Medium" pitchFamily="34" charset="-120"/>
              </a:rPr>
              <a:t>3.2 Quy trình quản lý hiệu suất và chấm công</a:t>
            </a:r>
            <a:endParaRPr lang="en-US" sz="3300" dirty="0"/>
          </a:p>
        </p:txBody>
      </p:sp>
      <p:sp>
        <p:nvSpPr>
          <p:cNvPr id="3" name="Text 1"/>
          <p:cNvSpPr/>
          <p:nvPr/>
        </p:nvSpPr>
        <p:spPr>
          <a:xfrm>
            <a:off x="740331" y="1322546"/>
            <a:ext cx="3173135" cy="396597"/>
          </a:xfrm>
          <a:prstGeom prst="rect">
            <a:avLst/>
          </a:prstGeom>
          <a:noFill/>
          <a:ln/>
        </p:spPr>
        <p:txBody>
          <a:bodyPr wrap="none" lIns="0" tIns="0" rIns="0" bIns="0" rtlCol="0" anchor="t"/>
          <a:lstStyle/>
          <a:p>
            <a:pPr marL="0" indent="0" algn="l">
              <a:lnSpc>
                <a:spcPts val="3100"/>
              </a:lnSpc>
              <a:buNone/>
            </a:pPr>
            <a:r>
              <a:rPr lang="en-US" sz="2450" dirty="0">
                <a:solidFill>
                  <a:srgbClr val="124E73"/>
                </a:solidFill>
                <a:latin typeface="MuseoModerno Medium" pitchFamily="34" charset="0"/>
                <a:ea typeface="MuseoModerno Medium" pitchFamily="34" charset="-122"/>
                <a:cs typeface="MuseoModerno Medium" pitchFamily="34" charset="-120"/>
              </a:rPr>
              <a:t>3.2.1 Mô tả quy trình</a:t>
            </a:r>
            <a:endParaRPr lang="en-US" sz="2450" dirty="0"/>
          </a:p>
        </p:txBody>
      </p:sp>
      <p:sp>
        <p:nvSpPr>
          <p:cNvPr id="4" name="Text 2"/>
          <p:cNvSpPr/>
          <p:nvPr/>
        </p:nvSpPr>
        <p:spPr>
          <a:xfrm>
            <a:off x="740331" y="2036445"/>
            <a:ext cx="13149739" cy="676989"/>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Taekwang Vina sử dụng hệ thống chấm công bằng thẻ cảm ứng, được tích hợp với hệ thống IT và cơ sở dữ liệu Oracle, để quản lý hiệu quả thời gian làm việc của hàng chục nghìn công nhân. Hệ thống này đóng vai trò nền tảng cho việc tính lương và theo dõi hiệu suất.</a:t>
            </a:r>
            <a:endParaRPr lang="en-US" sz="1650" dirty="0"/>
          </a:p>
        </p:txBody>
      </p:sp>
      <p:pic>
        <p:nvPicPr>
          <p:cNvPr id="5" name="Image 0" descr="preencoded.png"/>
          <p:cNvPicPr>
            <a:picLocks noChangeAspect="1"/>
          </p:cNvPicPr>
          <p:nvPr/>
        </p:nvPicPr>
        <p:blipFill>
          <a:blip r:embed="rId3"/>
          <a:stretch>
            <a:fillRect/>
          </a:stretch>
        </p:blipFill>
        <p:spPr>
          <a:xfrm>
            <a:off x="740331" y="2951321"/>
            <a:ext cx="12164020" cy="1274326"/>
          </a:xfrm>
          <a:prstGeom prst="rect">
            <a:avLst/>
          </a:prstGeom>
        </p:spPr>
      </p:pic>
      <p:sp>
        <p:nvSpPr>
          <p:cNvPr id="6" name="Text 3"/>
          <p:cNvSpPr/>
          <p:nvPr/>
        </p:nvSpPr>
        <p:spPr>
          <a:xfrm>
            <a:off x="740331" y="4463534"/>
            <a:ext cx="13149739" cy="338495"/>
          </a:xfrm>
          <a:prstGeom prst="rect">
            <a:avLst/>
          </a:prstGeom>
          <a:noFill/>
          <a:ln/>
        </p:spPr>
        <p:txBody>
          <a:bodyPr wrap="none" lIns="0" tIns="0" rIns="0" bIns="0" rtlCol="0" anchor="t"/>
          <a:lstStyle/>
          <a:p>
            <a:pPr marL="0" indent="0" algn="l">
              <a:lnSpc>
                <a:spcPts val="2650"/>
              </a:lnSpc>
              <a:buNone/>
            </a:pPr>
            <a:endParaRPr lang="en-US" sz="1650" dirty="0"/>
          </a:p>
        </p:txBody>
      </p:sp>
      <p:sp>
        <p:nvSpPr>
          <p:cNvPr id="7" name="Text 4"/>
          <p:cNvSpPr/>
          <p:nvPr/>
        </p:nvSpPr>
        <p:spPr>
          <a:xfrm>
            <a:off x="740331" y="5039916"/>
            <a:ext cx="13149739" cy="1015484"/>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Quy trình quản lý hiệu suất và chấm công tại Taekwang Vina bắt đầu khi nhân viên sử dụng thẻ cảm ứng để chấm công ra/vào tại các cổng nhà máy. Hệ thống tự động thu thập và lưu trữ dữ liệu chấm công này vào cơ sở dữ liệu Oracle. Sau đó, Phòng HR/Kế toán tiền lương sẽ xử lý dữ liệu, bao gồm kiểm tra sai sót, tính toán giờ làm việc, giờ tăng ca và nghỉ phép.</a:t>
            </a:r>
            <a:endParaRPr lang="en-US" sz="1650" dirty="0"/>
          </a:p>
        </p:txBody>
      </p:sp>
      <p:sp>
        <p:nvSpPr>
          <p:cNvPr id="8" name="Text 5"/>
          <p:cNvSpPr/>
          <p:nvPr/>
        </p:nvSpPr>
        <p:spPr>
          <a:xfrm>
            <a:off x="740331" y="6293287"/>
            <a:ext cx="13149739" cy="1353979"/>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Dữ liệu chấm công đã xử lý được đối chiếu với lịch làm việc và quy định của công ty, đồng thời được xác nhận bởi quản lý trực tiếp hoặc phòng ban liên quan. Dựa trên dữ liệu chấm công đã được xác minh, các báo cáo hiệu suất cá nhân/tổ đội và bảng lương sẽ được lập. Ban lãnh đạo hoặc quản lý cấp cao sẽ phê duyệt bảng lương, và kết quả hiệu suất được sử dụng cho các đánh giá định kỳ. Cuối cùng, lương được thanh toán cho nhân viên, và phản hồi về hiệu suất được cung cấp để nhân viên có thể cải thiện.</a:t>
            </a:r>
            <a:endParaRPr lang="en-US" sz="16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name="Slide 28">
    <p:spTree>
      <p:nvGrpSpPr>
        <p:cNvPr id="1" name=""/>
        <p:cNvGrpSpPr/>
        <p:nvPr/>
      </p:nvGrpSpPr>
      <p:grpSpPr>
        <a:xfrm>
          <a:off x="0" y="0"/>
          <a:ext cx="0" cy="0"/>
          <a:chOff x="0" y="0"/>
          <a:chExt cx="0" cy="0"/>
        </a:xfrm>
      </p:grpSpPr>
      <p:sp>
        <p:nvSpPr>
          <p:cNvPr id="2" name="Text 0"/>
          <p:cNvSpPr/>
          <p:nvPr/>
        </p:nvSpPr>
        <p:spPr>
          <a:xfrm>
            <a:off x="793790" y="1896428"/>
            <a:ext cx="3940135"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3.2.2 Phân tích quy trình</a:t>
            </a:r>
            <a:endParaRPr lang="en-US" sz="2650" dirty="0"/>
          </a:p>
        </p:txBody>
      </p:sp>
      <p:sp>
        <p:nvSpPr>
          <p:cNvPr id="3" name="Text 1"/>
          <p:cNvSpPr/>
          <p:nvPr/>
        </p:nvSpPr>
        <p:spPr>
          <a:xfrm>
            <a:off x="793790" y="277534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Quy trình quản lý hiệu suất và chấm công là một quy trình quan trọng, ảnh hưởng trực tiếp đến quyền lợi của nhân viên và khả năng quản lý của công ty.</a:t>
            </a:r>
            <a:endParaRPr lang="en-US" sz="1750" dirty="0"/>
          </a:p>
        </p:txBody>
      </p:sp>
      <p:sp>
        <p:nvSpPr>
          <p:cNvPr id="4" name="Text 2"/>
          <p:cNvSpPr/>
          <p:nvPr/>
        </p:nvSpPr>
        <p:spPr>
          <a:xfrm>
            <a:off x="793790" y="3983117"/>
            <a:ext cx="444305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200" dirty="0"/>
          </a:p>
        </p:txBody>
      </p:sp>
      <p:sp>
        <p:nvSpPr>
          <p:cNvPr id="5" name="Text 3"/>
          <p:cNvSpPr/>
          <p:nvPr/>
        </p:nvSpPr>
        <p:spPr>
          <a:xfrm>
            <a:off x="793790" y="4564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(Đầu vào dữ liệu)</a:t>
            </a:r>
            <a:endParaRPr lang="en-US" sz="1750" dirty="0"/>
          </a:p>
        </p:txBody>
      </p:sp>
      <p:sp>
        <p:nvSpPr>
          <p:cNvPr id="6" name="Text 4"/>
          <p:cNvSpPr/>
          <p:nvPr/>
        </p:nvSpPr>
        <p:spPr>
          <a:xfrm>
            <a:off x="793790" y="50064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Hệ thống Chấm công (Thu thập dữ liệu tự động)</a:t>
            </a:r>
            <a:endParaRPr lang="en-US" sz="1750" dirty="0"/>
          </a:p>
        </p:txBody>
      </p:sp>
      <p:sp>
        <p:nvSpPr>
          <p:cNvPr id="7" name="Text 5"/>
          <p:cNvSpPr/>
          <p:nvPr/>
        </p:nvSpPr>
        <p:spPr>
          <a:xfrm>
            <a:off x="793790" y="54486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HR/Kế toán tiền lương (Xử lý dữ liệu)</a:t>
            </a:r>
            <a:endParaRPr lang="en-US" sz="1750" dirty="0"/>
          </a:p>
        </p:txBody>
      </p:sp>
      <p:sp>
        <p:nvSpPr>
          <p:cNvPr id="8" name="Text 6"/>
          <p:cNvSpPr/>
          <p:nvPr/>
        </p:nvSpPr>
        <p:spPr>
          <a:xfrm>
            <a:off x="793790" y="58908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Quản lý trực tiếp/Ban lãnh đạo (Xác minh/Phê duyệt)</a:t>
            </a:r>
            <a:endParaRPr lang="en-US" sz="1750" dirty="0"/>
          </a:p>
        </p:txBody>
      </p:sp>
      <p:sp>
        <p:nvSpPr>
          <p:cNvPr id="9" name="Text 7"/>
          <p:cNvSpPr/>
          <p:nvPr/>
        </p:nvSpPr>
        <p:spPr>
          <a:xfrm>
            <a:off x="7599521" y="3983117"/>
            <a:ext cx="418707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200" dirty="0"/>
          </a:p>
        </p:txBody>
      </p:sp>
      <p:sp>
        <p:nvSpPr>
          <p:cNvPr id="10" name="Text 8"/>
          <p:cNvSpPr/>
          <p:nvPr/>
        </p:nvSpPr>
        <p:spPr>
          <a:xfrm>
            <a:off x="7599521" y="4564261"/>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nội bộ:</a:t>
            </a:r>
            <a:r>
              <a:rPr lang="en-US" sz="1750" dirty="0">
                <a:solidFill>
                  <a:srgbClr val="2B4150"/>
                </a:solidFill>
                <a:latin typeface="Source Sans Pro" pitchFamily="34" charset="0"/>
                <a:ea typeface="Source Sans Pro" pitchFamily="34" charset="-122"/>
                <a:cs typeface="Source Sans Pro" pitchFamily="34" charset="-120"/>
              </a:rPr>
              <a:t> Nhân viên (nhận lương chính xác, đánh giá công bằng), Phòng Kế toán (cần dữ liệu chính xác cho báo cáo tài chính), Quản lý (cần dữ liệu hiệu suất để quản lý đội ngũ và đưa ra quyết định).</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name="Slide 29">
    <p:spTree>
      <p:nvGrpSpPr>
        <p:cNvPr id="1" name=""/>
        <p:cNvGrpSpPr/>
        <p:nvPr/>
      </p:nvGrpSpPr>
      <p:grpSpPr>
        <a:xfrm>
          <a:off x="0" y="0"/>
          <a:ext cx="0" cy="0"/>
          <a:chOff x="0" y="0"/>
          <a:chExt cx="0" cy="0"/>
        </a:xfrm>
      </p:grpSpPr>
      <p:sp>
        <p:nvSpPr>
          <p:cNvPr id="2" name="Text 0"/>
          <p:cNvSpPr/>
          <p:nvPr/>
        </p:nvSpPr>
        <p:spPr>
          <a:xfrm>
            <a:off x="731163" y="723543"/>
            <a:ext cx="4479250" cy="391716"/>
          </a:xfrm>
          <a:prstGeom prst="rect">
            <a:avLst/>
          </a:prstGeom>
          <a:noFill/>
          <a:ln/>
        </p:spPr>
        <p:txBody>
          <a:bodyPr wrap="none" lIns="0" tIns="0" rIns="0" bIns="0" rtlCol="0" anchor="t"/>
          <a:lstStyle/>
          <a:p>
            <a:pPr marL="0" indent="0" algn="l">
              <a:lnSpc>
                <a:spcPts val="3050"/>
              </a:lnSpc>
              <a:buNone/>
            </a:pPr>
            <a:r>
              <a:rPr lang="en-US" sz="245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2450" dirty="0"/>
          </a:p>
        </p:txBody>
      </p:sp>
      <p:sp>
        <p:nvSpPr>
          <p:cNvPr id="3" name="Text 1"/>
          <p:cNvSpPr/>
          <p:nvPr/>
        </p:nvSpPr>
        <p:spPr>
          <a:xfrm>
            <a:off x="731163" y="1533049"/>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Đảm bảo tính chính xác và minh bạch trong việc tính toán lương và phúc lợi cho hàng chục nghìn nhân viên.</a:t>
            </a:r>
            <a:endParaRPr lang="en-US" sz="1600" dirty="0"/>
          </a:p>
        </p:txBody>
      </p:sp>
      <p:sp>
        <p:nvSpPr>
          <p:cNvPr id="4" name="Text 2"/>
          <p:cNvSpPr/>
          <p:nvPr/>
        </p:nvSpPr>
        <p:spPr>
          <a:xfrm>
            <a:off x="731163" y="1940481"/>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Cung cấp dữ liệu quan trọng và đáng tin cậy cho việc đánh giá hiệu suất lao động, hỗ trợ các quyết định quản lý.</a:t>
            </a:r>
            <a:endParaRPr lang="en-US" sz="1600" dirty="0"/>
          </a:p>
        </p:txBody>
      </p:sp>
      <p:sp>
        <p:nvSpPr>
          <p:cNvPr id="5" name="Text 3"/>
          <p:cNvSpPr/>
          <p:nvPr/>
        </p:nvSpPr>
        <p:spPr>
          <a:xfrm>
            <a:off x="731163" y="2347913"/>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Tối ưu hóa quản lý thời gian làm việc của lực lượng lao động lớn, giảm thiểu các sai sót thủ công.</a:t>
            </a:r>
            <a:endParaRPr lang="en-US" sz="1600" dirty="0"/>
          </a:p>
        </p:txBody>
      </p:sp>
      <p:sp>
        <p:nvSpPr>
          <p:cNvPr id="6" name="Text 4"/>
          <p:cNvSpPr/>
          <p:nvPr/>
        </p:nvSpPr>
        <p:spPr>
          <a:xfrm>
            <a:off x="731163" y="2755344"/>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Giảm thiểu tranh chấp liên quan đến lương và giờ làm, góp phần duy trì sự hài lòng và gắn kết của nhân viên.</a:t>
            </a:r>
            <a:endParaRPr lang="en-US" sz="1600" dirty="0"/>
          </a:p>
        </p:txBody>
      </p:sp>
      <p:sp>
        <p:nvSpPr>
          <p:cNvPr id="7" name="Text 5"/>
          <p:cNvSpPr/>
          <p:nvPr/>
        </p:nvSpPr>
        <p:spPr>
          <a:xfrm>
            <a:off x="731163" y="3403044"/>
            <a:ext cx="5721310" cy="326350"/>
          </a:xfrm>
          <a:prstGeom prst="rect">
            <a:avLst/>
          </a:prstGeom>
          <a:noFill/>
          <a:ln/>
        </p:spPr>
        <p:txBody>
          <a:bodyPr wrap="none" lIns="0" tIns="0" rIns="0" bIns="0" rtlCol="0" anchor="t"/>
          <a:lstStyle/>
          <a:p>
            <a:pPr marL="0" indent="0" algn="l">
              <a:lnSpc>
                <a:spcPts val="2550"/>
              </a:lnSpc>
              <a:buNone/>
            </a:pPr>
            <a:r>
              <a:rPr lang="en-US" sz="205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050" dirty="0"/>
          </a:p>
        </p:txBody>
      </p:sp>
      <p:sp>
        <p:nvSpPr>
          <p:cNvPr id="8" name="Text 6"/>
          <p:cNvSpPr/>
          <p:nvPr/>
        </p:nvSpPr>
        <p:spPr>
          <a:xfrm>
            <a:off x="731163" y="4042767"/>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Bảng lương chính xác và được thanh toán đúng hạn cho nhân viên.</a:t>
            </a:r>
            <a:endParaRPr lang="en-US" sz="1600" dirty="0"/>
          </a:p>
        </p:txBody>
      </p:sp>
      <p:sp>
        <p:nvSpPr>
          <p:cNvPr id="9" name="Text 7"/>
          <p:cNvSpPr/>
          <p:nvPr/>
        </p:nvSpPr>
        <p:spPr>
          <a:xfrm>
            <a:off x="731163" y="4450199"/>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Dữ liệu hiệu suất lao động đáng tin cậy, phục vụ cho việc đánh giá và phát triển nhân sự.</a:t>
            </a:r>
            <a:endParaRPr lang="en-US" sz="1600" dirty="0"/>
          </a:p>
        </p:txBody>
      </p:sp>
      <p:sp>
        <p:nvSpPr>
          <p:cNvPr id="10" name="Text 8"/>
          <p:cNvSpPr/>
          <p:nvPr/>
        </p:nvSpPr>
        <p:spPr>
          <a:xfrm>
            <a:off x="731163" y="4857631"/>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Phát hiện và xử lý kịp thời các sai sót trong chấm công, đảm bảo tính công bằng.</a:t>
            </a:r>
            <a:endParaRPr lang="en-US" sz="1600" dirty="0"/>
          </a:p>
        </p:txBody>
      </p:sp>
      <p:sp>
        <p:nvSpPr>
          <p:cNvPr id="11" name="Text 9"/>
          <p:cNvSpPr/>
          <p:nvPr/>
        </p:nvSpPr>
        <p:spPr>
          <a:xfrm>
            <a:off x="731163" y="5265063"/>
            <a:ext cx="13168074" cy="334328"/>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Trong trường hợp không đạt: sai sót trong bảng lương, tranh chấp về giờ làm, hoặc dữ liệu không đáng tin cậy, ảnh hưởng đến tinh thần làm việc.</a:t>
            </a:r>
            <a:endParaRPr lang="en-US" sz="1600" dirty="0"/>
          </a:p>
        </p:txBody>
      </p:sp>
      <p:sp>
        <p:nvSpPr>
          <p:cNvPr id="12" name="Text 10"/>
          <p:cNvSpPr/>
          <p:nvPr/>
        </p:nvSpPr>
        <p:spPr>
          <a:xfrm>
            <a:off x="731163" y="5834420"/>
            <a:ext cx="13168074" cy="1671638"/>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Việc quản lý chấm công cho hàng chục nghìn công nhân là một nhiệm vụ khổng lồ. Mặc dù hệ thống chấm công thẻ cảm ứng và cơ sở dữ liệu Oracle cung cấp một nền tảng kỹ thuật mạnh mẽ, nhưng ở quy mô này, ngay cả những lỗi nhỏ trong hệ thống hoặc sai sót trong xử lý dữ liệu thủ công cũng có thể dẫn đến những khác biệt đáng kể và các tranh chấp. Hiệu quả của quy trình này là tối quan trọng không chỉ để đảm bảo tính chính xác của bảng lương mà còn để duy trì tinh thần và sự tin tưởng của nhân viên. Bất kỳ sự thiếu công bằng hoặc lỗi nhất quán nào cũng có thể dẫn đến sự bất mãn lan rộng, ảnh hưởng đến năng suất và có khả năng làm tăng tỷ lệ nghỉ việc trong lực lượng lao động lớn.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366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1.1 Tổng quan về công ty Taekwang Vina</a:t>
            </a:r>
            <a:endParaRPr lang="en-US" sz="4450" dirty="0"/>
          </a:p>
        </p:txBody>
      </p:sp>
      <p:sp>
        <p:nvSpPr>
          <p:cNvPr id="4" name="Text 1"/>
          <p:cNvSpPr/>
          <p:nvPr/>
        </p:nvSpPr>
        <p:spPr>
          <a:xfrm>
            <a:off x="793790" y="3451384"/>
            <a:ext cx="4673084"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1.1.2 Quy mô công ty.</a:t>
            </a:r>
            <a:endParaRPr lang="en-US" sz="3550" dirty="0"/>
          </a:p>
        </p:txBody>
      </p:sp>
      <p:sp>
        <p:nvSpPr>
          <p:cNvPr id="5" name="Text 2"/>
          <p:cNvSpPr/>
          <p:nvPr/>
        </p:nvSpPr>
        <p:spPr>
          <a:xfrm>
            <a:off x="793790" y="4358521"/>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Cơ cấu của TKG Taekwang Vina được đặc trưng bởi mô hình hoạt động đa nhà máy mạnh mẽ trên khắp Việt Nam (Biên Hòa, Mộc Bài, Cần Thơ), được hỗ trợ bởi một đội ngũ lãnh đạo tập trung. Hiệu quả hoạt động của công ty được nâng cao đáng kể nhờ tự động hóa tiên tiến, thể hiện cam kết tích hợp công nghệ. Hiện nay, công ty là 1 trong những công ty thiết kế giày, sản xuất khuôn giày lớn nhất Việt Nam.</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852493"/>
            <a:ext cx="10651212"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3.3 Quy trình sản xuất và gia công giày thể thao</a:t>
            </a:r>
            <a:endParaRPr lang="en-US" sz="3550" dirty="0"/>
          </a:p>
        </p:txBody>
      </p:sp>
      <p:sp>
        <p:nvSpPr>
          <p:cNvPr id="3" name="Text 1"/>
          <p:cNvSpPr/>
          <p:nvPr/>
        </p:nvSpPr>
        <p:spPr>
          <a:xfrm>
            <a:off x="793790" y="2646283"/>
            <a:ext cx="3403997"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3.3.1 Mô tả quy trình</a:t>
            </a:r>
            <a:endParaRPr lang="en-US" sz="2650" dirty="0"/>
          </a:p>
        </p:txBody>
      </p:sp>
      <p:sp>
        <p:nvSpPr>
          <p:cNvPr id="4" name="Text 2"/>
          <p:cNvSpPr/>
          <p:nvPr/>
        </p:nvSpPr>
        <p:spPr>
          <a:xfrm>
            <a:off x="793790" y="34117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Sản xuất và gia công giày thể thao là hoạt động cốt lõi của Taekwang Vina, chủ yếu phục vụ thương hiệu Nike. Công ty đã đầu tư lớn vào việc tự động hóa các dây chuyền sản xuất để nâng cao năng suất và chất lượng sản phẩm.</a:t>
            </a:r>
            <a:endParaRPr lang="en-US" sz="1750" dirty="0"/>
          </a:p>
        </p:txBody>
      </p:sp>
      <p:pic>
        <p:nvPicPr>
          <p:cNvPr id="5" name="Image 0" descr="preencoded.png"/>
          <p:cNvPicPr>
            <a:picLocks noChangeAspect="1"/>
          </p:cNvPicPr>
          <p:nvPr/>
        </p:nvPicPr>
        <p:blipFill>
          <a:blip r:embed="rId3"/>
          <a:stretch>
            <a:fillRect/>
          </a:stretch>
        </p:blipFill>
        <p:spPr>
          <a:xfrm>
            <a:off x="793790" y="4392692"/>
            <a:ext cx="13042583" cy="1366361"/>
          </a:xfrm>
          <a:prstGeom prst="rect">
            <a:avLst/>
          </a:prstGeom>
        </p:spPr>
      </p:pic>
      <p:sp>
        <p:nvSpPr>
          <p:cNvPr id="6" name="Text 3"/>
          <p:cNvSpPr/>
          <p:nvPr/>
        </p:nvSpPr>
        <p:spPr>
          <a:xfrm>
            <a:off x="793790" y="601420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1414582"/>
            <a:ext cx="3942159"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3.3.2 Phân tích quy trình</a:t>
            </a:r>
            <a:endParaRPr lang="en-US" sz="2650" dirty="0"/>
          </a:p>
        </p:txBody>
      </p:sp>
      <p:sp>
        <p:nvSpPr>
          <p:cNvPr id="3" name="Text 1"/>
          <p:cNvSpPr/>
          <p:nvPr/>
        </p:nvSpPr>
        <p:spPr>
          <a:xfrm>
            <a:off x="793790" y="229350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Quy trình sản xuất và gia công giày thể thao là trái tim hoạt động của Taekwang Vina, nơi giá trị chính được tạo ra.</a:t>
            </a:r>
            <a:endParaRPr lang="en-US" sz="1750" dirty="0"/>
          </a:p>
        </p:txBody>
      </p:sp>
      <p:sp>
        <p:nvSpPr>
          <p:cNvPr id="4" name="Text 2"/>
          <p:cNvSpPr/>
          <p:nvPr/>
        </p:nvSpPr>
        <p:spPr>
          <a:xfrm>
            <a:off x="793790" y="3138368"/>
            <a:ext cx="444305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200" dirty="0"/>
          </a:p>
        </p:txBody>
      </p:sp>
      <p:sp>
        <p:nvSpPr>
          <p:cNvPr id="5" name="Text 3"/>
          <p:cNvSpPr/>
          <p:nvPr/>
        </p:nvSpPr>
        <p:spPr>
          <a:xfrm>
            <a:off x="793790" y="37195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Kế hoạch sản xuất (Người khởi tạo đơn hàng)</a:t>
            </a:r>
            <a:endParaRPr lang="en-US" sz="1750" dirty="0"/>
          </a:p>
        </p:txBody>
      </p:sp>
      <p:sp>
        <p:nvSpPr>
          <p:cNvPr id="6" name="Text 4"/>
          <p:cNvSpPr/>
          <p:nvPr/>
        </p:nvSpPr>
        <p:spPr>
          <a:xfrm>
            <a:off x="793790" y="41617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kho (Người xử lý vật liệu)</a:t>
            </a:r>
            <a:endParaRPr lang="en-US" sz="1750" dirty="0"/>
          </a:p>
        </p:txBody>
      </p:sp>
      <p:sp>
        <p:nvSpPr>
          <p:cNvPr id="7" name="Text 5"/>
          <p:cNvSpPr/>
          <p:nvPr/>
        </p:nvSpPr>
        <p:spPr>
          <a:xfrm>
            <a:off x="793790" y="46039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Công nhân vận hành máy cắt, may, lắp ráp (Người vận hành)</a:t>
            </a:r>
            <a:endParaRPr lang="en-US" sz="1750" dirty="0"/>
          </a:p>
        </p:txBody>
      </p:sp>
      <p:sp>
        <p:nvSpPr>
          <p:cNvPr id="8" name="Text 6"/>
          <p:cNvSpPr/>
          <p:nvPr/>
        </p:nvSpPr>
        <p:spPr>
          <a:xfrm>
            <a:off x="793790" y="50461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QC/QA (Người kiểm soát chất lượng)</a:t>
            </a:r>
            <a:endParaRPr lang="en-US" sz="1750" dirty="0"/>
          </a:p>
        </p:txBody>
      </p:sp>
      <p:sp>
        <p:nvSpPr>
          <p:cNvPr id="9" name="Text 7"/>
          <p:cNvSpPr/>
          <p:nvPr/>
        </p:nvSpPr>
        <p:spPr>
          <a:xfrm>
            <a:off x="793790" y="54883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đóng gói (Người đóng gói)</a:t>
            </a:r>
            <a:endParaRPr lang="en-US" sz="1750" dirty="0"/>
          </a:p>
        </p:txBody>
      </p:sp>
      <p:sp>
        <p:nvSpPr>
          <p:cNvPr id="10" name="Text 8"/>
          <p:cNvSpPr/>
          <p:nvPr/>
        </p:nvSpPr>
        <p:spPr>
          <a:xfrm>
            <a:off x="793790" y="59305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xuất nhập khẩu (Hậu cần)</a:t>
            </a:r>
            <a:endParaRPr lang="en-US" sz="1750" dirty="0"/>
          </a:p>
        </p:txBody>
      </p:sp>
      <p:sp>
        <p:nvSpPr>
          <p:cNvPr id="11" name="Text 9"/>
          <p:cNvSpPr/>
          <p:nvPr/>
        </p:nvSpPr>
        <p:spPr>
          <a:xfrm>
            <a:off x="793790" y="6372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Hệ thống tự động hóa (Hệ thống tự động)</a:t>
            </a:r>
            <a:endParaRPr lang="en-US" sz="1750" dirty="0"/>
          </a:p>
        </p:txBody>
      </p:sp>
      <p:sp>
        <p:nvSpPr>
          <p:cNvPr id="12" name="Text 10"/>
          <p:cNvSpPr/>
          <p:nvPr/>
        </p:nvSpPr>
        <p:spPr>
          <a:xfrm>
            <a:off x="7599521" y="3138368"/>
            <a:ext cx="418707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200" dirty="0"/>
          </a:p>
        </p:txBody>
      </p:sp>
      <p:sp>
        <p:nvSpPr>
          <p:cNvPr id="13" name="Text 11"/>
          <p:cNvSpPr/>
          <p:nvPr/>
        </p:nvSpPr>
        <p:spPr>
          <a:xfrm>
            <a:off x="7599521" y="371951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bên ngoài:</a:t>
            </a:r>
            <a:r>
              <a:rPr lang="en-US" sz="1750" dirty="0">
                <a:solidFill>
                  <a:srgbClr val="2B4150"/>
                </a:solidFill>
                <a:latin typeface="Source Sans Pro" pitchFamily="34" charset="0"/>
                <a:ea typeface="Source Sans Pro" pitchFamily="34" charset="-122"/>
                <a:cs typeface="Source Sans Pro" pitchFamily="34" charset="-120"/>
              </a:rPr>
              <a:t> Thương hiệu Nike (khách hàng chính), các nhà phân phối và người tiêu dùng cuối cùng.</a:t>
            </a:r>
            <a:endParaRPr lang="en-US" sz="1750" dirty="0"/>
          </a:p>
        </p:txBody>
      </p:sp>
      <p:sp>
        <p:nvSpPr>
          <p:cNvPr id="14" name="Text 12"/>
          <p:cNvSpPr/>
          <p:nvPr/>
        </p:nvSpPr>
        <p:spPr>
          <a:xfrm>
            <a:off x="7599521" y="452461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nội bộ:</a:t>
            </a:r>
            <a:r>
              <a:rPr lang="en-US" sz="1750" dirty="0">
                <a:solidFill>
                  <a:srgbClr val="2B4150"/>
                </a:solidFill>
                <a:latin typeface="Source Sans Pro" pitchFamily="34" charset="0"/>
                <a:ea typeface="Source Sans Pro" pitchFamily="34" charset="-122"/>
                <a:cs typeface="Source Sans Pro" pitchFamily="34" charset="-120"/>
              </a:rPr>
              <a:t> Bộ phận xuất nhập khẩu (cần sản phẩm hoàn chỉnh để giao hàng), Bộ phận R&amp;D (cần phản hồi về chất lượng sản phẩm để cải tiến thiết kế).</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875824"/>
            <a:ext cx="4864060"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2650" dirty="0"/>
          </a:p>
        </p:txBody>
      </p:sp>
      <p:sp>
        <p:nvSpPr>
          <p:cNvPr id="3" name="Text 1"/>
          <p:cNvSpPr/>
          <p:nvPr/>
        </p:nvSpPr>
        <p:spPr>
          <a:xfrm>
            <a:off x="793790" y="17547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Trực tiếp tạo ra sản phẩm giày thể thao chất lượng cao, đáp ứng yêu cầu nghiêm ngặt của khách hàng (Nike).</a:t>
            </a:r>
            <a:endParaRPr lang="en-US" sz="1750" dirty="0"/>
          </a:p>
        </p:txBody>
      </p:sp>
      <p:sp>
        <p:nvSpPr>
          <p:cNvPr id="4" name="Text 2"/>
          <p:cNvSpPr/>
          <p:nvPr/>
        </p:nvSpPr>
        <p:spPr>
          <a:xfrm>
            <a:off x="793790" y="21969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Đảm bảo năng suất cao và hiệu quả chi phí thông qua việc đầu tư mạnh vào tự động hóa.</a:t>
            </a:r>
            <a:endParaRPr lang="en-US" sz="1750" dirty="0"/>
          </a:p>
        </p:txBody>
      </p:sp>
      <p:sp>
        <p:nvSpPr>
          <p:cNvPr id="5" name="Text 3"/>
          <p:cNvSpPr/>
          <p:nvPr/>
        </p:nvSpPr>
        <p:spPr>
          <a:xfrm>
            <a:off x="793790" y="263913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Duy trì danh tiếng về chất lượng và khả năng sản xuất quy mô lớn, củng cố vị thế dẫn đầu trong ngành.</a:t>
            </a:r>
            <a:endParaRPr lang="en-US" sz="1750" dirty="0"/>
          </a:p>
        </p:txBody>
      </p:sp>
      <p:sp>
        <p:nvSpPr>
          <p:cNvPr id="6" name="Text 4"/>
          <p:cNvSpPr/>
          <p:nvPr/>
        </p:nvSpPr>
        <p:spPr>
          <a:xfrm>
            <a:off x="793790" y="3342203"/>
            <a:ext cx="6209228"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200" dirty="0"/>
          </a:p>
        </p:txBody>
      </p:sp>
      <p:sp>
        <p:nvSpPr>
          <p:cNvPr id="7" name="Text 5"/>
          <p:cNvSpPr/>
          <p:nvPr/>
        </p:nvSpPr>
        <p:spPr>
          <a:xfrm>
            <a:off x="793790" y="40366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Đơn hàng được hoàn thành đúng số lượng, chất lượng và thời hạn đã cam kết.</a:t>
            </a:r>
            <a:endParaRPr lang="en-US" sz="1750" dirty="0"/>
          </a:p>
        </p:txBody>
      </p:sp>
      <p:sp>
        <p:nvSpPr>
          <p:cNvPr id="8" name="Text 6"/>
          <p:cNvSpPr/>
          <p:nvPr/>
        </p:nvSpPr>
        <p:spPr>
          <a:xfrm>
            <a:off x="793790" y="44788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Sản phẩm đạt tiêu chuẩn chất lượng quốc tế (ISO 14000).</a:t>
            </a:r>
            <a:endParaRPr lang="en-US" sz="1750" dirty="0"/>
          </a:p>
        </p:txBody>
      </p:sp>
      <p:sp>
        <p:nvSpPr>
          <p:cNvPr id="9" name="Text 7"/>
          <p:cNvSpPr/>
          <p:nvPr/>
        </p:nvSpPr>
        <p:spPr>
          <a:xfrm>
            <a:off x="793790" y="49210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Trong trường hợp không đạt: sản phẩm lỗi cần làm lại/hủy bỏ, chậm trễ giao hàng, hoặc chi phí sản xuất tăng cao do lãng phí.</a:t>
            </a:r>
            <a:endParaRPr lang="en-US" sz="1750" dirty="0"/>
          </a:p>
        </p:txBody>
      </p:sp>
      <p:sp>
        <p:nvSpPr>
          <p:cNvPr id="10" name="Text 8"/>
          <p:cNvSpPr/>
          <p:nvPr/>
        </p:nvSpPr>
        <p:spPr>
          <a:xfrm>
            <a:off x="793790" y="5539145"/>
            <a:ext cx="13042821"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Với sản lượng sản xuất lên tới "50,53 triệu đôi giày mỗi năm" , việc tự động hóa không chỉ là một lợi thế cạnh tranh mà còn là một yêu cầu cơ bản để đạt được quy mô này và duy trì tính nhất quán. Sản xuất thủ công ở khối lượng này sẽ là không thể về mặt hậu cần và chi phí sẽ rất cao. Điều này cho thấy sự thành công của quy trình cốt lõi này phụ thuộc rất nhiều vào độ tin cậy và hiệu quả của các hệ thống tự động. Bất kỳ sự gián đoạn hoặc trục trặc nào trong các hệ thống này sẽ có tác động tiêu cực dây chuyền đến toàn bộ lịch trình và sản lượng sản xuất. Điều này cũng nhấn mạnh vai trò quan trọng của các phòng ban IT và Kỹ thuật trong việc hỗ trợ các hoạt động cốt lõi.</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name="Slide 33">
    <p:spTree>
      <p:nvGrpSpPr>
        <p:cNvPr id="1" name=""/>
        <p:cNvGrpSpPr/>
        <p:nvPr/>
      </p:nvGrpSpPr>
      <p:grpSpPr>
        <a:xfrm>
          <a:off x="0" y="0"/>
          <a:ext cx="0" cy="0"/>
          <a:chOff x="0" y="0"/>
          <a:chExt cx="0" cy="0"/>
        </a:xfrm>
      </p:grpSpPr>
      <p:sp>
        <p:nvSpPr>
          <p:cNvPr id="2" name="Text 0"/>
          <p:cNvSpPr/>
          <p:nvPr/>
        </p:nvSpPr>
        <p:spPr>
          <a:xfrm>
            <a:off x="793790" y="1852493"/>
            <a:ext cx="9928741"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3.4 Quy trình phát triển và thiết kế sản phẩm</a:t>
            </a:r>
            <a:endParaRPr lang="en-US" sz="3550" dirty="0"/>
          </a:p>
        </p:txBody>
      </p:sp>
      <p:sp>
        <p:nvSpPr>
          <p:cNvPr id="3" name="Text 1"/>
          <p:cNvSpPr/>
          <p:nvPr/>
        </p:nvSpPr>
        <p:spPr>
          <a:xfrm>
            <a:off x="793790" y="2646283"/>
            <a:ext cx="3408164"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3.4.1 Mô tả quy trình</a:t>
            </a:r>
            <a:endParaRPr lang="en-US" sz="2650" dirty="0"/>
          </a:p>
        </p:txBody>
      </p:sp>
      <p:sp>
        <p:nvSpPr>
          <p:cNvPr id="4" name="Text 2"/>
          <p:cNvSpPr/>
          <p:nvPr/>
        </p:nvSpPr>
        <p:spPr>
          <a:xfrm>
            <a:off x="793790" y="34117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Taekwang Vina có bộ phận chuyên về "thiết kế và sản xuất mẫu giày", thể hiện quy trình từ lên ý tưởng đến sản xuất thử nghiệm để đáp ứng yêu cầu khách hàng. Nhà máy Cần Thơ hướng đến dẫn đầu trong phát triển sản phẩm.</a:t>
            </a:r>
            <a:endParaRPr lang="en-US" sz="1750" dirty="0"/>
          </a:p>
        </p:txBody>
      </p:sp>
      <p:pic>
        <p:nvPicPr>
          <p:cNvPr id="5" name="Image 0" descr="preencoded.png"/>
          <p:cNvPicPr>
            <a:picLocks noChangeAspect="1"/>
          </p:cNvPicPr>
          <p:nvPr/>
        </p:nvPicPr>
        <p:blipFill>
          <a:blip r:embed="rId3"/>
          <a:stretch>
            <a:fillRect/>
          </a:stretch>
        </p:blipFill>
        <p:spPr>
          <a:xfrm>
            <a:off x="793790" y="4392692"/>
            <a:ext cx="13042583" cy="1366361"/>
          </a:xfrm>
          <a:prstGeom prst="rect">
            <a:avLst/>
          </a:prstGeom>
        </p:spPr>
      </p:pic>
      <p:sp>
        <p:nvSpPr>
          <p:cNvPr id="6" name="Text 3"/>
          <p:cNvSpPr/>
          <p:nvPr/>
        </p:nvSpPr>
        <p:spPr>
          <a:xfrm>
            <a:off x="793790" y="601420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name="Slide 34">
    <p:spTree>
      <p:nvGrpSpPr>
        <p:cNvPr id="1" name=""/>
        <p:cNvGrpSpPr/>
        <p:nvPr/>
      </p:nvGrpSpPr>
      <p:grpSpPr>
        <a:xfrm>
          <a:off x="0" y="0"/>
          <a:ext cx="0" cy="0"/>
          <a:chOff x="0" y="0"/>
          <a:chExt cx="0" cy="0"/>
        </a:xfrm>
      </p:grpSpPr>
      <p:sp>
        <p:nvSpPr>
          <p:cNvPr id="2" name="Text 0"/>
          <p:cNvSpPr/>
          <p:nvPr/>
        </p:nvSpPr>
        <p:spPr>
          <a:xfrm>
            <a:off x="793790" y="1414582"/>
            <a:ext cx="3946208"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3.4.2 Phân tích quy trình</a:t>
            </a:r>
            <a:endParaRPr lang="en-US" sz="2650" dirty="0"/>
          </a:p>
        </p:txBody>
      </p:sp>
      <p:sp>
        <p:nvSpPr>
          <p:cNvPr id="3" name="Text 1"/>
          <p:cNvSpPr/>
          <p:nvPr/>
        </p:nvSpPr>
        <p:spPr>
          <a:xfrm>
            <a:off x="793790" y="229350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Quy trình phát triển và thiết kế sản phẩm là yếu tố then chốt giúp Taekwang Vina duy trì sự đổi mới và khả năng cạnh tranh trên thị trường.</a:t>
            </a:r>
            <a:endParaRPr lang="en-US" sz="1750" dirty="0"/>
          </a:p>
        </p:txBody>
      </p:sp>
      <p:sp>
        <p:nvSpPr>
          <p:cNvPr id="4" name="Text 2"/>
          <p:cNvSpPr/>
          <p:nvPr/>
        </p:nvSpPr>
        <p:spPr>
          <a:xfrm>
            <a:off x="793790" y="3138368"/>
            <a:ext cx="444305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200" dirty="0"/>
          </a:p>
        </p:txBody>
      </p:sp>
      <p:sp>
        <p:nvSpPr>
          <p:cNvPr id="5" name="Text 3"/>
          <p:cNvSpPr/>
          <p:nvPr/>
        </p:nvSpPr>
        <p:spPr>
          <a:xfrm>
            <a:off x="793790" y="37195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Khách hàng (Người cung cấp đầu vào/Người phê duyệt)</a:t>
            </a:r>
            <a:endParaRPr lang="en-US" sz="1750" dirty="0"/>
          </a:p>
        </p:txBody>
      </p:sp>
      <p:sp>
        <p:nvSpPr>
          <p:cNvPr id="6" name="Text 4"/>
          <p:cNvSpPr/>
          <p:nvPr/>
        </p:nvSpPr>
        <p:spPr>
          <a:xfrm>
            <a:off x="793790" y="41617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Bộ phận Marketing (Người cung cấp thông tin thị trường)</a:t>
            </a:r>
            <a:endParaRPr lang="en-US" sz="1750" dirty="0"/>
          </a:p>
        </p:txBody>
      </p:sp>
      <p:sp>
        <p:nvSpPr>
          <p:cNvPr id="7" name="Text 5"/>
          <p:cNvSpPr/>
          <p:nvPr/>
        </p:nvSpPr>
        <p:spPr>
          <a:xfrm>
            <a:off x="793790" y="46039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Bộ phận R&amp;D/Thiết kế (Người thực hiện cốt lõi)</a:t>
            </a:r>
            <a:endParaRPr lang="en-US" sz="1750" dirty="0"/>
          </a:p>
        </p:txBody>
      </p:sp>
      <p:sp>
        <p:nvSpPr>
          <p:cNvPr id="8" name="Text 6"/>
          <p:cNvSpPr/>
          <p:nvPr/>
        </p:nvSpPr>
        <p:spPr>
          <a:xfrm>
            <a:off x="793790" y="50461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Kỹ sư Chế tạo mẫu (Người phát triển kỹ thuật)</a:t>
            </a:r>
            <a:endParaRPr lang="en-US" sz="1750" dirty="0"/>
          </a:p>
        </p:txBody>
      </p:sp>
      <p:sp>
        <p:nvSpPr>
          <p:cNvPr id="9" name="Text 7"/>
          <p:cNvSpPr/>
          <p:nvPr/>
        </p:nvSpPr>
        <p:spPr>
          <a:xfrm>
            <a:off x="793790" y="54883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Bộ phận Thử nghiệm (Người kiểm tra)</a:t>
            </a:r>
            <a:endParaRPr lang="en-US" sz="1750" dirty="0"/>
          </a:p>
        </p:txBody>
      </p:sp>
      <p:sp>
        <p:nvSpPr>
          <p:cNvPr id="10" name="Text 8"/>
          <p:cNvSpPr/>
          <p:nvPr/>
        </p:nvSpPr>
        <p:spPr>
          <a:xfrm>
            <a:off x="793790" y="59305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Ban Lãnh đạo (Người phê duyệt nội bộ)</a:t>
            </a:r>
            <a:endParaRPr lang="en-US" sz="1750" dirty="0"/>
          </a:p>
        </p:txBody>
      </p:sp>
      <p:sp>
        <p:nvSpPr>
          <p:cNvPr id="11" name="Text 9"/>
          <p:cNvSpPr/>
          <p:nvPr/>
        </p:nvSpPr>
        <p:spPr>
          <a:xfrm>
            <a:off x="793790" y="6372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Bộ phận Sản xuất (Người nhận thiết kế cuối cùng)</a:t>
            </a:r>
            <a:endParaRPr lang="en-US" sz="1750" dirty="0"/>
          </a:p>
        </p:txBody>
      </p:sp>
      <p:sp>
        <p:nvSpPr>
          <p:cNvPr id="12" name="Text 10"/>
          <p:cNvSpPr/>
          <p:nvPr/>
        </p:nvSpPr>
        <p:spPr>
          <a:xfrm>
            <a:off x="7599521" y="3138368"/>
            <a:ext cx="418707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200" dirty="0"/>
          </a:p>
        </p:txBody>
      </p:sp>
      <p:sp>
        <p:nvSpPr>
          <p:cNvPr id="13" name="Text 11"/>
          <p:cNvSpPr/>
          <p:nvPr/>
        </p:nvSpPr>
        <p:spPr>
          <a:xfrm>
            <a:off x="7599521" y="371951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bên ngoài:</a:t>
            </a:r>
            <a:r>
              <a:rPr lang="en-US" sz="1750" dirty="0">
                <a:solidFill>
                  <a:srgbClr val="2B4150"/>
                </a:solidFill>
                <a:latin typeface="Source Sans Pro" pitchFamily="34" charset="0"/>
                <a:ea typeface="Source Sans Pro" pitchFamily="34" charset="-122"/>
                <a:cs typeface="Source Sans Pro" pitchFamily="34" charset="-120"/>
              </a:rPr>
              <a:t> Thương hiệu Nike (nhận mẫu giày mới để sản xuất).</a:t>
            </a:r>
            <a:endParaRPr lang="en-US" sz="1750" dirty="0"/>
          </a:p>
        </p:txBody>
      </p:sp>
      <p:sp>
        <p:nvSpPr>
          <p:cNvPr id="14" name="Text 12"/>
          <p:cNvSpPr/>
          <p:nvPr/>
        </p:nvSpPr>
        <p:spPr>
          <a:xfrm>
            <a:off x="7599521" y="452461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nội bộ:</a:t>
            </a:r>
            <a:r>
              <a:rPr lang="en-US" sz="1750" dirty="0">
                <a:solidFill>
                  <a:srgbClr val="2B4150"/>
                </a:solidFill>
                <a:latin typeface="Source Sans Pro" pitchFamily="34" charset="0"/>
                <a:ea typeface="Source Sans Pro" pitchFamily="34" charset="-122"/>
                <a:cs typeface="Source Sans Pro" pitchFamily="34" charset="-120"/>
              </a:rPr>
              <a:t> Bộ phận Sản xuất (nhận thiết kế và quy trình để sản xuất hàng loạt), Bộ phận Marketing (nhận sản phẩm mới để quảng bá và giới thiệu ra thị trường).</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name="Slide 35">
    <p:spTree>
      <p:nvGrpSpPr>
        <p:cNvPr id="1" name=""/>
        <p:cNvGrpSpPr/>
        <p:nvPr/>
      </p:nvGrpSpPr>
      <p:grpSpPr>
        <a:xfrm>
          <a:off x="0" y="0"/>
          <a:ext cx="0" cy="0"/>
          <a:chOff x="0" y="0"/>
          <a:chExt cx="0" cy="0"/>
        </a:xfrm>
      </p:grpSpPr>
      <p:sp>
        <p:nvSpPr>
          <p:cNvPr id="2" name="Text 0"/>
          <p:cNvSpPr/>
          <p:nvPr/>
        </p:nvSpPr>
        <p:spPr>
          <a:xfrm>
            <a:off x="741045" y="753547"/>
            <a:ext cx="4538901" cy="396835"/>
          </a:xfrm>
          <a:prstGeom prst="rect">
            <a:avLst/>
          </a:prstGeom>
          <a:noFill/>
          <a:ln/>
        </p:spPr>
        <p:txBody>
          <a:bodyPr wrap="none" lIns="0" tIns="0" rIns="0" bIns="0" rtlCol="0" anchor="t"/>
          <a:lstStyle/>
          <a:p>
            <a:pPr marL="0" indent="0" algn="l">
              <a:lnSpc>
                <a:spcPts val="3100"/>
              </a:lnSpc>
              <a:buNone/>
            </a:pPr>
            <a:r>
              <a:rPr lang="en-US" sz="250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2500" dirty="0"/>
          </a:p>
        </p:txBody>
      </p:sp>
      <p:sp>
        <p:nvSpPr>
          <p:cNvPr id="3" name="Text 1"/>
          <p:cNvSpPr/>
          <p:nvPr/>
        </p:nvSpPr>
        <p:spPr>
          <a:xfrm>
            <a:off x="741045" y="1573768"/>
            <a:ext cx="13148310"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Tạo ra các mẫu giày mới, sáng tạo, đáp ứng xu hướng thị trường và yêu cầu ngày càng cao của khách hàng.</a:t>
            </a:r>
            <a:endParaRPr lang="en-US" sz="1650" dirty="0"/>
          </a:p>
        </p:txBody>
      </p:sp>
      <p:sp>
        <p:nvSpPr>
          <p:cNvPr id="4" name="Text 2"/>
          <p:cNvSpPr/>
          <p:nvPr/>
        </p:nvSpPr>
        <p:spPr>
          <a:xfrm>
            <a:off x="741045" y="1986439"/>
            <a:ext cx="13148310"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Duy trì lợi thế cạnh tranh thông qua đổi mới sản phẩm liên tục, đảm bảo vị thế dẫn đầu trong ngành.</a:t>
            </a:r>
            <a:endParaRPr lang="en-US" sz="1650" dirty="0"/>
          </a:p>
        </p:txBody>
      </p:sp>
      <p:sp>
        <p:nvSpPr>
          <p:cNvPr id="5" name="Text 3"/>
          <p:cNvSpPr/>
          <p:nvPr/>
        </p:nvSpPr>
        <p:spPr>
          <a:xfrm>
            <a:off x="741045" y="2399109"/>
            <a:ext cx="13148310"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Đảm bảo tính khả thi trong sản xuất hàng loạt của các thiết kế mới, giúp chuyển đổi ý tưởng thành sản phẩm thực tế một cách hiệu quả.</a:t>
            </a:r>
            <a:endParaRPr lang="en-US" sz="1650" dirty="0"/>
          </a:p>
        </p:txBody>
      </p:sp>
      <p:sp>
        <p:nvSpPr>
          <p:cNvPr id="6" name="Text 4"/>
          <p:cNvSpPr/>
          <p:nvPr/>
        </p:nvSpPr>
        <p:spPr>
          <a:xfrm>
            <a:off x="741045" y="3055263"/>
            <a:ext cx="5797034" cy="330756"/>
          </a:xfrm>
          <a:prstGeom prst="rect">
            <a:avLst/>
          </a:prstGeom>
          <a:noFill/>
          <a:ln/>
        </p:spPr>
        <p:txBody>
          <a:bodyPr wrap="none" lIns="0" tIns="0" rIns="0" bIns="0" rtlCol="0" anchor="t"/>
          <a:lstStyle/>
          <a:p>
            <a:pPr marL="0" indent="0" algn="l">
              <a:lnSpc>
                <a:spcPts val="2600"/>
              </a:lnSpc>
              <a:buNone/>
            </a:pPr>
            <a:r>
              <a:rPr lang="en-US" sz="205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050" dirty="0"/>
          </a:p>
        </p:txBody>
      </p:sp>
      <p:sp>
        <p:nvSpPr>
          <p:cNvPr id="7" name="Text 5"/>
          <p:cNvSpPr/>
          <p:nvPr/>
        </p:nvSpPr>
        <p:spPr>
          <a:xfrm>
            <a:off x="741045" y="3703558"/>
            <a:ext cx="13148310"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Mẫu giày mới được phê duyệt và đưa vào sản xuất thành công.</a:t>
            </a:r>
            <a:endParaRPr lang="en-US" sz="1650" dirty="0"/>
          </a:p>
        </p:txBody>
      </p:sp>
      <p:sp>
        <p:nvSpPr>
          <p:cNvPr id="8" name="Text 6"/>
          <p:cNvSpPr/>
          <p:nvPr/>
        </p:nvSpPr>
        <p:spPr>
          <a:xfrm>
            <a:off x="741045" y="4116229"/>
            <a:ext cx="13148310"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Cải tiến các mẫu giày hiện có, nâng cao chất lượng và tính năng.</a:t>
            </a:r>
            <a:endParaRPr lang="en-US" sz="1650" dirty="0"/>
          </a:p>
        </p:txBody>
      </p:sp>
      <p:sp>
        <p:nvSpPr>
          <p:cNvPr id="9" name="Text 7"/>
          <p:cNvSpPr/>
          <p:nvPr/>
        </p:nvSpPr>
        <p:spPr>
          <a:xfrm>
            <a:off x="741045" y="4528899"/>
            <a:ext cx="13148310" cy="677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Trong trường hợp không đạt: ý tưởng bị từ chối, mẫu không đạt yêu cầu, hoặc chậm trễ trong việc ra mắt sản phẩm mới, ảnh hưởng đến khả năng cạnh tranh.</a:t>
            </a:r>
            <a:endParaRPr lang="en-US" sz="1650" dirty="0"/>
          </a:p>
        </p:txBody>
      </p:sp>
      <p:sp>
        <p:nvSpPr>
          <p:cNvPr id="10" name="Text 8"/>
          <p:cNvSpPr/>
          <p:nvPr/>
        </p:nvSpPr>
        <p:spPr>
          <a:xfrm>
            <a:off x="741045" y="5444252"/>
            <a:ext cx="13148310" cy="2031683"/>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Trong một thị trường bị chi phối bởi các thương hiệu lớn như Nike, việc chỉ sản xuất giày là chưa đủ. Việc Taekwang Vina nhấn mạnh vào "phát triển và thiết kế sản phẩm" và việc thành lập "trung tâm phát triển sản phẩm thứ hai" tại Biên Hòa và Cần Thơ với mục tiêu "dẫn đầu trong phát triển sản phẩm" cho thấy công ty nhận thức rằng đổi mới là một yếu tố khác biệt hóa cạnh tranh chính. Quy trình này là về việc tạo ra các dòng doanh thu trong tương lai và duy trì sự phù hợp của thương hiệu. Hiệu quả và tính hiệu lực của quy trình này ảnh hưởng trực tiếp đến khả năng của Taekwang Vina trong việc đảm bảo các hợp đồng mới, giữ chân khách hàng hiện có và thích ứng với các xu hướng và nhu cầu tiêu dùng đang phát triển trong thị trường giày dép toàn cầu.</a:t>
            </a:r>
            <a:endParaRPr lang="en-US" sz="16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name="Slide 36">
    <p:spTree>
      <p:nvGrpSpPr>
        <p:cNvPr id="1" name=""/>
        <p:cNvGrpSpPr/>
        <p:nvPr/>
      </p:nvGrpSpPr>
      <p:grpSpPr>
        <a:xfrm>
          <a:off x="0" y="0"/>
          <a:ext cx="0" cy="0"/>
          <a:chOff x="0" y="0"/>
          <a:chExt cx="0" cy="0"/>
        </a:xfrm>
      </p:grpSpPr>
      <p:sp>
        <p:nvSpPr>
          <p:cNvPr id="2" name="Text 0"/>
          <p:cNvSpPr/>
          <p:nvPr/>
        </p:nvSpPr>
        <p:spPr>
          <a:xfrm>
            <a:off x="793790" y="1778794"/>
            <a:ext cx="8624888"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3.5 Quy trình hỗ trợ nhân sự và phúc lợi</a:t>
            </a:r>
            <a:endParaRPr lang="en-US" sz="3550" dirty="0"/>
          </a:p>
        </p:txBody>
      </p:sp>
      <p:sp>
        <p:nvSpPr>
          <p:cNvPr id="3" name="Text 1"/>
          <p:cNvSpPr/>
          <p:nvPr/>
        </p:nvSpPr>
        <p:spPr>
          <a:xfrm>
            <a:off x="793790" y="257258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3.5.1 Mô tả quy trình</a:t>
            </a:r>
            <a:endParaRPr lang="en-US" sz="2650" dirty="0"/>
          </a:p>
        </p:txBody>
      </p:sp>
      <p:sp>
        <p:nvSpPr>
          <p:cNvPr id="4" name="Text 2"/>
          <p:cNvSpPr/>
          <p:nvPr/>
        </p:nvSpPr>
        <p:spPr>
          <a:xfrm>
            <a:off x="793790" y="33380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Ngoài việc tuyển dụng và đào tạo, Taekwang Vina còn có các chính sách hỗ trợ người lao động như thanh toán phí khám sức khỏe đầu vào, thưởng cho công nhân mới và các chế độ phúc lợi khác theo quy định. Điều này thể hiện cam kết của công ty đối với phúc lợi nhân viên.</a:t>
            </a:r>
            <a:endParaRPr lang="en-US" sz="1750" dirty="0"/>
          </a:p>
        </p:txBody>
      </p:sp>
      <p:pic>
        <p:nvPicPr>
          <p:cNvPr id="5" name="Image 0" descr="preencoded.png"/>
          <p:cNvPicPr>
            <a:picLocks noChangeAspect="1"/>
          </p:cNvPicPr>
          <p:nvPr/>
        </p:nvPicPr>
        <p:blipFill>
          <a:blip r:embed="rId3"/>
          <a:stretch>
            <a:fillRect/>
          </a:stretch>
        </p:blipFill>
        <p:spPr>
          <a:xfrm>
            <a:off x="793790" y="4318992"/>
            <a:ext cx="13042583" cy="1366361"/>
          </a:xfrm>
          <a:prstGeom prst="rect">
            <a:avLst/>
          </a:prstGeom>
        </p:spPr>
      </p:pic>
      <p:sp>
        <p:nvSpPr>
          <p:cNvPr id="6" name="Text 3"/>
          <p:cNvSpPr/>
          <p:nvPr/>
        </p:nvSpPr>
        <p:spPr>
          <a:xfrm>
            <a:off x="793790" y="6025515"/>
            <a:ext cx="3402330" cy="425291"/>
          </a:xfrm>
          <a:prstGeom prst="rect">
            <a:avLst/>
          </a:prstGeom>
          <a:noFill/>
          <a:ln/>
        </p:spPr>
        <p:txBody>
          <a:bodyPr wrap="none" lIns="0" tIns="0" rIns="0" bIns="0" rtlCol="0" anchor="t"/>
          <a:lstStyle/>
          <a:p>
            <a:pPr marL="0" indent="0" algn="l">
              <a:lnSpc>
                <a:spcPts val="3300"/>
              </a:lnSpc>
              <a:buNone/>
            </a:pPr>
            <a:endParaRPr lang="en-US" sz="26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name="Slide 37">
    <p:spTree>
      <p:nvGrpSpPr>
        <p:cNvPr id="1" name=""/>
        <p:cNvGrpSpPr/>
        <p:nvPr/>
      </p:nvGrpSpPr>
      <p:grpSpPr>
        <a:xfrm>
          <a:off x="0" y="0"/>
          <a:ext cx="0" cy="0"/>
          <a:chOff x="0" y="0"/>
          <a:chExt cx="0" cy="0"/>
        </a:xfrm>
      </p:grpSpPr>
      <p:sp>
        <p:nvSpPr>
          <p:cNvPr id="2" name="Text 0"/>
          <p:cNvSpPr/>
          <p:nvPr/>
        </p:nvSpPr>
        <p:spPr>
          <a:xfrm>
            <a:off x="793790" y="1825585"/>
            <a:ext cx="5252204"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3.5.2 Phân tích quy trình</a:t>
            </a:r>
            <a:endParaRPr lang="en-US" sz="3550" dirty="0"/>
          </a:p>
        </p:txBody>
      </p:sp>
      <p:sp>
        <p:nvSpPr>
          <p:cNvPr id="3" name="Text 1"/>
          <p:cNvSpPr/>
          <p:nvPr/>
        </p:nvSpPr>
        <p:spPr>
          <a:xfrm>
            <a:off x="793790" y="284618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Quy trình hỗ trợ nhân sự và phúc lợi đóng vai trò quan trọng trong việc duy trì sự hài lòng và gắn kết của lực lượng lao động lớn tại Taekwang Vina.</a:t>
            </a:r>
            <a:endParaRPr lang="en-US" sz="1750" dirty="0"/>
          </a:p>
        </p:txBody>
      </p:sp>
      <p:sp>
        <p:nvSpPr>
          <p:cNvPr id="4" name="Text 2"/>
          <p:cNvSpPr/>
          <p:nvPr/>
        </p:nvSpPr>
        <p:spPr>
          <a:xfrm>
            <a:off x="793790" y="4053959"/>
            <a:ext cx="444305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200" dirty="0"/>
          </a:p>
        </p:txBody>
      </p:sp>
      <p:sp>
        <p:nvSpPr>
          <p:cNvPr id="5" name="Text 3"/>
          <p:cNvSpPr/>
          <p:nvPr/>
        </p:nvSpPr>
        <p:spPr>
          <a:xfrm>
            <a:off x="793790" y="46351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Nhân viên (Người yêu cầu)</a:t>
            </a:r>
            <a:endParaRPr lang="en-US" sz="1750" dirty="0"/>
          </a:p>
        </p:txBody>
      </p:sp>
      <p:sp>
        <p:nvSpPr>
          <p:cNvPr id="6" name="Text 4"/>
          <p:cNvSpPr/>
          <p:nvPr/>
        </p:nvSpPr>
        <p:spPr>
          <a:xfrm>
            <a:off x="793790" y="50773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HR/C&amp;B (Chủ sở hữu quy trình, Người thực hiện)</a:t>
            </a:r>
            <a:endParaRPr lang="en-US" sz="1750" dirty="0"/>
          </a:p>
        </p:txBody>
      </p:sp>
      <p:sp>
        <p:nvSpPr>
          <p:cNvPr id="7" name="Text 5"/>
          <p:cNvSpPr/>
          <p:nvPr/>
        </p:nvSpPr>
        <p:spPr>
          <a:xfrm>
            <a:off x="793790" y="55194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Phòng Kế toán (Người thực hiện chi trả)</a:t>
            </a:r>
            <a:endParaRPr lang="en-US" sz="1750" dirty="0"/>
          </a:p>
        </p:txBody>
      </p:sp>
      <p:sp>
        <p:nvSpPr>
          <p:cNvPr id="8" name="Text 6"/>
          <p:cNvSpPr/>
          <p:nvPr/>
        </p:nvSpPr>
        <p:spPr>
          <a:xfrm>
            <a:off x="793790" y="59616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Quản lý/Ban lãnh đạo (Người phê duyệt)</a:t>
            </a:r>
            <a:endParaRPr lang="en-US" sz="1750" dirty="0"/>
          </a:p>
        </p:txBody>
      </p:sp>
      <p:sp>
        <p:nvSpPr>
          <p:cNvPr id="9" name="Text 7"/>
          <p:cNvSpPr/>
          <p:nvPr/>
        </p:nvSpPr>
        <p:spPr>
          <a:xfrm>
            <a:off x="7599521" y="4053959"/>
            <a:ext cx="4187071"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200" dirty="0"/>
          </a:p>
        </p:txBody>
      </p:sp>
      <p:sp>
        <p:nvSpPr>
          <p:cNvPr id="10" name="Text 8"/>
          <p:cNvSpPr/>
          <p:nvPr/>
        </p:nvSpPr>
        <p:spPr>
          <a:xfrm>
            <a:off x="7599521" y="463510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4150"/>
                </a:solidFill>
                <a:latin typeface="Source Sans Pro" pitchFamily="34" charset="0"/>
                <a:ea typeface="Source Sans Pro" pitchFamily="34" charset="-122"/>
                <a:cs typeface="Source Sans Pro" pitchFamily="34" charset="-120"/>
              </a:rPr>
              <a:t>Khách hàng nội bộ:</a:t>
            </a:r>
            <a:r>
              <a:rPr lang="en-US" sz="1750" dirty="0">
                <a:solidFill>
                  <a:srgbClr val="2B4150"/>
                </a:solidFill>
                <a:latin typeface="Source Sans Pro" pitchFamily="34" charset="0"/>
                <a:ea typeface="Source Sans Pro" pitchFamily="34" charset="-122"/>
                <a:cs typeface="Source Sans Pro" pitchFamily="34" charset="-120"/>
              </a:rPr>
              <a:t> Toàn thể nhân viên của Taekwang Vina, những người trực tiếp hưởng lợi từ các chính sách và hỗ trợ này.</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name="Slide 38">
    <p:spTree>
      <p:nvGrpSpPr>
        <p:cNvPr id="1" name=""/>
        <p:cNvGrpSpPr/>
        <p:nvPr/>
      </p:nvGrpSpPr>
      <p:grpSpPr>
        <a:xfrm>
          <a:off x="0" y="0"/>
          <a:ext cx="0" cy="0"/>
          <a:chOff x="0" y="0"/>
          <a:chExt cx="0" cy="0"/>
        </a:xfrm>
      </p:grpSpPr>
      <p:sp>
        <p:nvSpPr>
          <p:cNvPr id="2" name="Text 0"/>
          <p:cNvSpPr/>
          <p:nvPr/>
        </p:nvSpPr>
        <p:spPr>
          <a:xfrm>
            <a:off x="725329" y="571024"/>
            <a:ext cx="5924669" cy="518041"/>
          </a:xfrm>
          <a:prstGeom prst="rect">
            <a:avLst/>
          </a:prstGeom>
          <a:noFill/>
          <a:ln/>
        </p:spPr>
        <p:txBody>
          <a:bodyPr wrap="none" lIns="0" tIns="0" rIns="0" bIns="0" rtlCol="0" anchor="t"/>
          <a:lstStyle/>
          <a:p>
            <a:pPr marL="0" indent="0" algn="l">
              <a:lnSpc>
                <a:spcPts val="4050"/>
              </a:lnSpc>
              <a:buNone/>
            </a:pPr>
            <a:r>
              <a:rPr lang="en-US" sz="325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3250" dirty="0"/>
          </a:p>
        </p:txBody>
      </p:sp>
      <p:sp>
        <p:nvSpPr>
          <p:cNvPr id="3" name="Text 1"/>
          <p:cNvSpPr/>
          <p:nvPr/>
        </p:nvSpPr>
        <p:spPr>
          <a:xfrm>
            <a:off x="725329" y="1503521"/>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Đảm bảo quyền lợi và phúc lợi cho người lao động theo quy định pháp luật và chính sách công ty, tạo môi trường làm việc công bằng.</a:t>
            </a:r>
            <a:endParaRPr lang="en-US" sz="1600" dirty="0"/>
          </a:p>
        </p:txBody>
      </p:sp>
      <p:sp>
        <p:nvSpPr>
          <p:cNvPr id="4" name="Text 2"/>
          <p:cNvSpPr/>
          <p:nvPr/>
        </p:nvSpPr>
        <p:spPr>
          <a:xfrm>
            <a:off x="725329" y="1907619"/>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Nâng cao sự hài lòng và gắn kết của nhân viên, từ đó giảm tỷ lệ nghỉ việc và tăng năng suất.</a:t>
            </a:r>
            <a:endParaRPr lang="en-US" sz="1600" dirty="0"/>
          </a:p>
        </p:txBody>
      </p:sp>
      <p:sp>
        <p:nvSpPr>
          <p:cNvPr id="5" name="Text 3"/>
          <p:cNvSpPr/>
          <p:nvPr/>
        </p:nvSpPr>
        <p:spPr>
          <a:xfrm>
            <a:off x="725329" y="2311718"/>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Góp phần xây dựng hình ảnh doanh nghiệp có trách nhiệm xã hội, củng cố uy tín của Taekwang Vina.</a:t>
            </a:r>
            <a:endParaRPr lang="en-US" sz="1600" dirty="0"/>
          </a:p>
        </p:txBody>
      </p:sp>
      <p:sp>
        <p:nvSpPr>
          <p:cNvPr id="6" name="Text 4"/>
          <p:cNvSpPr/>
          <p:nvPr/>
        </p:nvSpPr>
        <p:spPr>
          <a:xfrm>
            <a:off x="725329" y="2715816"/>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Giảm thiểu tranh chấp lao động và các vấn đề pháp lý liên quan đến quyền lợi nhân viên.</a:t>
            </a:r>
            <a:endParaRPr lang="en-US" sz="1600" dirty="0"/>
          </a:p>
        </p:txBody>
      </p:sp>
      <p:sp>
        <p:nvSpPr>
          <p:cNvPr id="7" name="Text 5"/>
          <p:cNvSpPr/>
          <p:nvPr/>
        </p:nvSpPr>
        <p:spPr>
          <a:xfrm>
            <a:off x="725329" y="3358277"/>
            <a:ext cx="5674400" cy="323850"/>
          </a:xfrm>
          <a:prstGeom prst="rect">
            <a:avLst/>
          </a:prstGeom>
          <a:noFill/>
          <a:ln/>
        </p:spPr>
        <p:txBody>
          <a:bodyPr wrap="none" lIns="0" tIns="0" rIns="0" bIns="0" rtlCol="0" anchor="t"/>
          <a:lstStyle/>
          <a:p>
            <a:pPr marL="0" indent="0" algn="l">
              <a:lnSpc>
                <a:spcPts val="2500"/>
              </a:lnSpc>
              <a:buNone/>
            </a:pPr>
            <a:r>
              <a:rPr lang="en-US" sz="200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000" dirty="0"/>
          </a:p>
        </p:txBody>
      </p:sp>
      <p:sp>
        <p:nvSpPr>
          <p:cNvPr id="8" name="Text 6"/>
          <p:cNvSpPr/>
          <p:nvPr/>
        </p:nvSpPr>
        <p:spPr>
          <a:xfrm>
            <a:off x="725329" y="3992999"/>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Yêu cầu phúc lợi của nhân viên được xử lý kịp thời và chính xác.</a:t>
            </a:r>
            <a:endParaRPr lang="en-US" sz="1600" dirty="0"/>
          </a:p>
        </p:txBody>
      </p:sp>
      <p:sp>
        <p:nvSpPr>
          <p:cNvPr id="9" name="Text 7"/>
          <p:cNvSpPr/>
          <p:nvPr/>
        </p:nvSpPr>
        <p:spPr>
          <a:xfrm>
            <a:off x="725329" y="4397097"/>
            <a:ext cx="13179743" cy="3315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Nhân viên được hưởng đầy đủ các chế độ phúc lợi đã cam kết.</a:t>
            </a:r>
            <a:endParaRPr lang="en-US" sz="1600" dirty="0"/>
          </a:p>
        </p:txBody>
      </p:sp>
      <p:sp>
        <p:nvSpPr>
          <p:cNvPr id="10" name="Text 8"/>
          <p:cNvSpPr/>
          <p:nvPr/>
        </p:nvSpPr>
        <p:spPr>
          <a:xfrm>
            <a:off x="725329" y="4801195"/>
            <a:ext cx="13179743" cy="66317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B4150"/>
                </a:solidFill>
                <a:latin typeface="Source Sans Pro" pitchFamily="34" charset="0"/>
                <a:ea typeface="Source Sans Pro" pitchFamily="34" charset="-122"/>
                <a:cs typeface="Source Sans Pro" pitchFamily="34" charset="-120"/>
              </a:rPr>
              <a:t>Trong trường hợp không đạt: yêu cầu bị từ chối (nếu không đủ điều kiện), chậm trễ trong việc chi trả, hoặc nhân viên không hài lòng, dẫn đến giảm tinh thần làm việc.</a:t>
            </a:r>
            <a:endParaRPr lang="en-US" sz="1600" dirty="0"/>
          </a:p>
        </p:txBody>
      </p:sp>
      <p:sp>
        <p:nvSpPr>
          <p:cNvPr id="11" name="Text 9"/>
          <p:cNvSpPr/>
          <p:nvPr/>
        </p:nvSpPr>
        <p:spPr>
          <a:xfrm>
            <a:off x="725329" y="5697498"/>
            <a:ext cx="13179743" cy="132635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Đối với một công ty có hơn 52.000 nhân viên , các chính sách như "thanh toán phí khám sức khỏe đầu vào, thưởng cho công nhân mới" và "chế độ phúc lợi khác theo quy định" không chỉ là các biện pháp tuân thủ. Chúng là yếu tố cực kỳ quan trọng để thu hút và giữ chân một lực lượng lao động khổng lồ, duy trì tinh thần làm việc và ngăn ngừa các vấn đề liên quan đến lao động. Hiệu quả của quy trình này ảnh hưởng trực tiếp đến sự hài lòng của nhân viên, năng suất và danh tiếng của công ty.</a:t>
            </a:r>
            <a:endParaRPr lang="en-US" sz="1600" dirty="0"/>
          </a:p>
        </p:txBody>
      </p:sp>
      <p:sp>
        <p:nvSpPr>
          <p:cNvPr id="12" name="Text 10"/>
          <p:cNvSpPr/>
          <p:nvPr/>
        </p:nvSpPr>
        <p:spPr>
          <a:xfrm>
            <a:off x="725329" y="7334726"/>
            <a:ext cx="2590562" cy="323850"/>
          </a:xfrm>
          <a:prstGeom prst="rect">
            <a:avLst/>
          </a:prstGeom>
          <a:noFill/>
          <a:ln/>
        </p:spPr>
        <p:txBody>
          <a:bodyPr wrap="none" lIns="0" tIns="0" rIns="0" bIns="0" rtlCol="0" anchor="t"/>
          <a:lstStyle/>
          <a:p>
            <a:pPr marL="0" indent="0" algn="l">
              <a:lnSpc>
                <a:spcPts val="2500"/>
              </a:lnSpc>
              <a:buNone/>
            </a:pP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name="Slide 39">
    <p:spTree>
      <p:nvGrpSpPr>
        <p:cNvPr id="1" name=""/>
        <p:cNvGrpSpPr/>
        <p:nvPr/>
      </p:nvGrpSpPr>
      <p:grpSpPr>
        <a:xfrm>
          <a:off x="0" y="0"/>
          <a:ext cx="0" cy="0"/>
          <a:chOff x="0" y="0"/>
          <a:chExt cx="0" cy="0"/>
        </a:xfrm>
      </p:grpSpPr>
      <p:sp>
        <p:nvSpPr>
          <p:cNvPr id="2" name="Text 0"/>
          <p:cNvSpPr/>
          <p:nvPr/>
        </p:nvSpPr>
        <p:spPr>
          <a:xfrm>
            <a:off x="793790" y="2161461"/>
            <a:ext cx="10404872"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3.6 Quy trình hệ thống công nghệ thông tin (IT)</a:t>
            </a:r>
            <a:endParaRPr lang="en-US" sz="3550" dirty="0"/>
          </a:p>
        </p:txBody>
      </p:sp>
      <p:sp>
        <p:nvSpPr>
          <p:cNvPr id="3" name="Text 1"/>
          <p:cNvSpPr/>
          <p:nvPr/>
        </p:nvSpPr>
        <p:spPr>
          <a:xfrm>
            <a:off x="793790" y="2955250"/>
            <a:ext cx="3425785"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3.6.1 Mô tả quy trình</a:t>
            </a:r>
            <a:endParaRPr lang="en-US" sz="2650" dirty="0"/>
          </a:p>
        </p:txBody>
      </p:sp>
      <p:sp>
        <p:nvSpPr>
          <p:cNvPr id="4" name="Text 2"/>
          <p:cNvSpPr/>
          <p:nvPr/>
        </p:nvSpPr>
        <p:spPr>
          <a:xfrm>
            <a:off x="793790" y="372070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Taekwang Vina có hệ thống IT hỗ trợ quản lý dữ liệu nhân sự, chấm công và có thể tích hợp với các hệ thống quản lý sản xuất khác. Điều này cho thấy vai trò quan trọng của IT trong việc duy trì hoạt động của công ty.</a:t>
            </a:r>
            <a:endParaRPr lang="en-US" sz="1750" dirty="0"/>
          </a:p>
        </p:txBody>
      </p:sp>
      <p:pic>
        <p:nvPicPr>
          <p:cNvPr id="5" name="Image 0" descr="preencoded.png"/>
          <p:cNvPicPr>
            <a:picLocks noChangeAspect="1"/>
          </p:cNvPicPr>
          <p:nvPr/>
        </p:nvPicPr>
        <p:blipFill>
          <a:blip r:embed="rId3"/>
          <a:stretch>
            <a:fillRect/>
          </a:stretch>
        </p:blipFill>
        <p:spPr>
          <a:xfrm>
            <a:off x="793790" y="4701659"/>
            <a:ext cx="13042821" cy="13663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156573"/>
            <a:ext cx="8954810"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1.2 Cơ cấu và tổ chức của công ty.</a:t>
            </a:r>
            <a:endParaRPr lang="en-US" sz="4450" dirty="0"/>
          </a:p>
        </p:txBody>
      </p:sp>
      <p:sp>
        <p:nvSpPr>
          <p:cNvPr id="3" name="Text 1"/>
          <p:cNvSpPr/>
          <p:nvPr/>
        </p:nvSpPr>
        <p:spPr>
          <a:xfrm>
            <a:off x="793790" y="2205514"/>
            <a:ext cx="8507849"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1.2.1 Tư Cách Pháp Lý và Doanh Nghiệp</a:t>
            </a:r>
            <a:endParaRPr lang="en-US" sz="3550" dirty="0"/>
          </a:p>
        </p:txBody>
      </p:sp>
      <p:sp>
        <p:nvSpPr>
          <p:cNvPr id="4" name="Text 2"/>
          <p:cNvSpPr/>
          <p:nvPr/>
        </p:nvSpPr>
        <p:spPr>
          <a:xfrm>
            <a:off x="793790" y="311265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TKG Taekwang Vina hoạt động dưới hình thức Công ty Cổ phần, một cấu trúc doanh nghiệp có cổ phần thuộc sở hữu của các cổ đông. Hình thức pháp lý này cung cấp một khuôn khổ cho quản trị và các hoạt động tài chính của công ty.</a:t>
            </a:r>
            <a:endParaRPr lang="en-US" sz="1750" dirty="0"/>
          </a:p>
        </p:txBody>
      </p:sp>
      <p:sp>
        <p:nvSpPr>
          <p:cNvPr id="5" name="Text 3"/>
          <p:cNvSpPr/>
          <p:nvPr/>
        </p:nvSpPr>
        <p:spPr>
          <a:xfrm>
            <a:off x="793790" y="409360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Vốn điều lệ của TKG Taekwang Vina là hơn 240,7 tỷ VND (tương đương 9,45 triệu USD). Đây là vốn đăng ký chính thức của công ty, phản ánh quy mô tài chính ban đầu và cam kết đầu tư tại Việt Nam.</a:t>
            </a:r>
            <a:endParaRPr lang="en-US" sz="1750" dirty="0"/>
          </a:p>
        </p:txBody>
      </p:sp>
      <p:sp>
        <p:nvSpPr>
          <p:cNvPr id="6" name="Text 4"/>
          <p:cNvSpPr/>
          <p:nvPr/>
        </p:nvSpPr>
        <p:spPr>
          <a:xfrm>
            <a:off x="793790" y="5187910"/>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240.7 tỷ VND</a:t>
            </a:r>
            <a:endParaRPr lang="en-US" sz="5850" dirty="0"/>
          </a:p>
        </p:txBody>
      </p:sp>
      <p:sp>
        <p:nvSpPr>
          <p:cNvPr id="7" name="Text 5"/>
          <p:cNvSpPr/>
          <p:nvPr/>
        </p:nvSpPr>
        <p:spPr>
          <a:xfrm>
            <a:off x="1455420" y="621970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Vốn điều lệ</a:t>
            </a:r>
            <a:endParaRPr lang="en-US" sz="2200" dirty="0"/>
          </a:p>
        </p:txBody>
      </p:sp>
      <p:sp>
        <p:nvSpPr>
          <p:cNvPr id="8" name="Text 6"/>
          <p:cNvSpPr/>
          <p:nvPr/>
        </p:nvSpPr>
        <p:spPr>
          <a:xfrm>
            <a:off x="793790" y="6710124"/>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Tương đương 9,45 triệu USD</a:t>
            </a:r>
            <a:endParaRPr lang="en-US" sz="1750" dirty="0"/>
          </a:p>
        </p:txBody>
      </p:sp>
      <p:sp>
        <p:nvSpPr>
          <p:cNvPr id="9" name="Text 7"/>
          <p:cNvSpPr/>
          <p:nvPr/>
        </p:nvSpPr>
        <p:spPr>
          <a:xfrm>
            <a:off x="5235893" y="5187910"/>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52.000+</a:t>
            </a:r>
            <a:endParaRPr lang="en-US" sz="5850" dirty="0"/>
          </a:p>
        </p:txBody>
      </p:sp>
      <p:sp>
        <p:nvSpPr>
          <p:cNvPr id="10" name="Text 8"/>
          <p:cNvSpPr/>
          <p:nvPr/>
        </p:nvSpPr>
        <p:spPr>
          <a:xfrm>
            <a:off x="5897523" y="621970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Nhân viên</a:t>
            </a:r>
            <a:endParaRPr lang="en-US" sz="2200" dirty="0"/>
          </a:p>
        </p:txBody>
      </p:sp>
      <p:sp>
        <p:nvSpPr>
          <p:cNvPr id="11" name="Text 9"/>
          <p:cNvSpPr/>
          <p:nvPr/>
        </p:nvSpPr>
        <p:spPr>
          <a:xfrm>
            <a:off x="5235893" y="6710124"/>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Tính đến năm 2024</a:t>
            </a:r>
            <a:endParaRPr lang="en-US" sz="1750" dirty="0"/>
          </a:p>
        </p:txBody>
      </p:sp>
      <p:sp>
        <p:nvSpPr>
          <p:cNvPr id="12" name="Text 10"/>
          <p:cNvSpPr/>
          <p:nvPr/>
        </p:nvSpPr>
        <p:spPr>
          <a:xfrm>
            <a:off x="9677995" y="5187910"/>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50.53 triệu</a:t>
            </a:r>
            <a:endParaRPr lang="en-US" sz="5850" dirty="0"/>
          </a:p>
        </p:txBody>
      </p:sp>
      <p:sp>
        <p:nvSpPr>
          <p:cNvPr id="13" name="Text 11"/>
          <p:cNvSpPr/>
          <p:nvPr/>
        </p:nvSpPr>
        <p:spPr>
          <a:xfrm>
            <a:off x="10339626" y="621970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Đôi giày/năm</a:t>
            </a:r>
            <a:endParaRPr lang="en-US" sz="2200" dirty="0"/>
          </a:p>
        </p:txBody>
      </p:sp>
      <p:sp>
        <p:nvSpPr>
          <p:cNvPr id="14" name="Text 12"/>
          <p:cNvSpPr/>
          <p:nvPr/>
        </p:nvSpPr>
        <p:spPr>
          <a:xfrm>
            <a:off x="9677995" y="6710124"/>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Chiếm 63% tổng sản lượng</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name="Slide 40">
    <p:spTree>
      <p:nvGrpSpPr>
        <p:cNvPr id="1" name=""/>
        <p:cNvGrpSpPr/>
        <p:nvPr/>
      </p:nvGrpSpPr>
      <p:grpSpPr>
        <a:xfrm>
          <a:off x="0" y="0"/>
          <a:ext cx="0" cy="0"/>
          <a:chOff x="0" y="0"/>
          <a:chExt cx="0" cy="0"/>
        </a:xfrm>
      </p:grpSpPr>
      <p:sp>
        <p:nvSpPr>
          <p:cNvPr id="2" name="Text 0"/>
          <p:cNvSpPr/>
          <p:nvPr/>
        </p:nvSpPr>
        <p:spPr>
          <a:xfrm>
            <a:off x="746760" y="758547"/>
            <a:ext cx="3729514" cy="400050"/>
          </a:xfrm>
          <a:prstGeom prst="rect">
            <a:avLst/>
          </a:prstGeom>
          <a:noFill/>
          <a:ln/>
        </p:spPr>
        <p:txBody>
          <a:bodyPr wrap="none" lIns="0" tIns="0" rIns="0" bIns="0" rtlCol="0" anchor="t"/>
          <a:lstStyle/>
          <a:p>
            <a:pPr marL="0" indent="0" algn="l">
              <a:lnSpc>
                <a:spcPts val="3150"/>
              </a:lnSpc>
              <a:buNone/>
            </a:pPr>
            <a:r>
              <a:rPr lang="en-US" sz="2500" dirty="0">
                <a:solidFill>
                  <a:srgbClr val="124E73"/>
                </a:solidFill>
                <a:latin typeface="MuseoModerno Medium" pitchFamily="34" charset="0"/>
                <a:ea typeface="MuseoModerno Medium" pitchFamily="34" charset="-122"/>
                <a:cs typeface="MuseoModerno Medium" pitchFamily="34" charset="-120"/>
              </a:rPr>
              <a:t>3.6.2 Phân tích quy trình</a:t>
            </a:r>
            <a:endParaRPr lang="en-US" sz="2500" dirty="0"/>
          </a:p>
        </p:txBody>
      </p:sp>
      <p:sp>
        <p:nvSpPr>
          <p:cNvPr id="3" name="Text 1"/>
          <p:cNvSpPr/>
          <p:nvPr/>
        </p:nvSpPr>
        <p:spPr>
          <a:xfrm>
            <a:off x="746760" y="1585317"/>
            <a:ext cx="13136880" cy="341352"/>
          </a:xfrm>
          <a:prstGeom prst="rect">
            <a:avLst/>
          </a:prstGeom>
          <a:noFill/>
          <a:ln/>
        </p:spPr>
        <p:txBody>
          <a:bodyPr wrap="non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Quy trình hệ thống công nghệ thông tin là một quy trình hỗ trợ thiết yếu, đảm bảo sự liên tục và ổn định của các hoạt động nghiệp vụ trong công ty.</a:t>
            </a:r>
            <a:endParaRPr lang="en-US" sz="1650" dirty="0"/>
          </a:p>
        </p:txBody>
      </p:sp>
      <p:sp>
        <p:nvSpPr>
          <p:cNvPr id="4" name="Text 2"/>
          <p:cNvSpPr/>
          <p:nvPr/>
        </p:nvSpPr>
        <p:spPr>
          <a:xfrm>
            <a:off x="746760" y="2380059"/>
            <a:ext cx="4181713" cy="333375"/>
          </a:xfrm>
          <a:prstGeom prst="rect">
            <a:avLst/>
          </a:prstGeom>
          <a:noFill/>
          <a:ln/>
        </p:spPr>
        <p:txBody>
          <a:bodyPr wrap="none" lIns="0" tIns="0" rIns="0" bIns="0" rtlCol="0" anchor="t"/>
          <a:lstStyle/>
          <a:p>
            <a:pPr marL="0" indent="0" algn="l">
              <a:lnSpc>
                <a:spcPts val="2600"/>
              </a:lnSpc>
              <a:buNone/>
            </a:pPr>
            <a:r>
              <a:rPr lang="en-US" sz="2100" dirty="0">
                <a:solidFill>
                  <a:srgbClr val="124E73"/>
                </a:solidFill>
                <a:latin typeface="MuseoModerno Medium" pitchFamily="34" charset="0"/>
                <a:ea typeface="MuseoModerno Medium" pitchFamily="34" charset="-122"/>
                <a:cs typeface="MuseoModerno Medium" pitchFamily="34" charset="-120"/>
              </a:rPr>
              <a:t>Các tác nhân tham gia quy trình:</a:t>
            </a:r>
            <a:endParaRPr lang="en-US" sz="2100" dirty="0"/>
          </a:p>
        </p:txBody>
      </p:sp>
      <p:sp>
        <p:nvSpPr>
          <p:cNvPr id="5" name="Text 3"/>
          <p:cNvSpPr/>
          <p:nvPr/>
        </p:nvSpPr>
        <p:spPr>
          <a:xfrm>
            <a:off x="746760" y="2926794"/>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Nhân viên (Người yêu cầu hỗ trợ): Là người phát hiện sự cố và khởi tạo yêu cầu hỗ trợ IT.</a:t>
            </a:r>
            <a:endParaRPr lang="en-US" sz="1650" dirty="0"/>
          </a:p>
        </p:txBody>
      </p:sp>
      <p:sp>
        <p:nvSpPr>
          <p:cNvPr id="6" name="Text 4"/>
          <p:cNvSpPr/>
          <p:nvPr/>
        </p:nvSpPr>
        <p:spPr>
          <a:xfrm>
            <a:off x="746760" y="3684151"/>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IT Helpdesk (Bộ phận hỗ trợ chung): Là tuyến hỗ trợ đầu tiên tiếp nhận và phân loại yêu cầu.</a:t>
            </a:r>
            <a:endParaRPr lang="en-US" sz="1650" dirty="0"/>
          </a:p>
        </p:txBody>
      </p:sp>
      <p:sp>
        <p:nvSpPr>
          <p:cNvPr id="7" name="Text 5"/>
          <p:cNvSpPr/>
          <p:nvPr/>
        </p:nvSpPr>
        <p:spPr>
          <a:xfrm>
            <a:off x="746760" y="4441508"/>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Bộ phận hỗ trợ nâng cao (IT chuyên sâu): Gồm các kỹ sư CNTT tham gia khắc phục sự cố phức tạp.</a:t>
            </a:r>
            <a:endParaRPr lang="en-US" sz="1650" dirty="0"/>
          </a:p>
        </p:txBody>
      </p:sp>
      <p:sp>
        <p:nvSpPr>
          <p:cNvPr id="8" name="Text 6"/>
          <p:cNvSpPr/>
          <p:nvPr/>
        </p:nvSpPr>
        <p:spPr>
          <a:xfrm>
            <a:off x="746760" y="5198864"/>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Điều phối viên (Coordinator): Theo dõi tiến độ xử lý và báo cáo hoàn tất.</a:t>
            </a:r>
            <a:endParaRPr lang="en-US" sz="1650" dirty="0"/>
          </a:p>
        </p:txBody>
      </p:sp>
      <p:sp>
        <p:nvSpPr>
          <p:cNvPr id="9" name="Text 7"/>
          <p:cNvSpPr/>
          <p:nvPr/>
        </p:nvSpPr>
        <p:spPr>
          <a:xfrm>
            <a:off x="746760" y="5956221"/>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Đội hỗ trợ tại chỗ (Onsite Support Team): Là kỹ thuật viên trực tiếp đến xử lý sự cố tại nơi xảy ra lỗi.</a:t>
            </a:r>
            <a:endParaRPr lang="en-US" sz="1650" dirty="0"/>
          </a:p>
        </p:txBody>
      </p:sp>
      <p:sp>
        <p:nvSpPr>
          <p:cNvPr id="10" name="Text 8"/>
          <p:cNvSpPr/>
          <p:nvPr/>
        </p:nvSpPr>
        <p:spPr>
          <a:xfrm>
            <a:off x="746760" y="6713577"/>
            <a:ext cx="6308169"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Hệ thống IT Helpdesk (Công cụ hỗ trợ): Nền tảng để quản lý các yêu cầu.</a:t>
            </a:r>
            <a:endParaRPr lang="en-US" sz="1650" dirty="0"/>
          </a:p>
        </p:txBody>
      </p:sp>
      <p:sp>
        <p:nvSpPr>
          <p:cNvPr id="11" name="Text 9"/>
          <p:cNvSpPr/>
          <p:nvPr/>
        </p:nvSpPr>
        <p:spPr>
          <a:xfrm>
            <a:off x="7583091" y="2380059"/>
            <a:ext cx="3940850" cy="333375"/>
          </a:xfrm>
          <a:prstGeom prst="rect">
            <a:avLst/>
          </a:prstGeom>
          <a:noFill/>
          <a:ln/>
        </p:spPr>
        <p:txBody>
          <a:bodyPr wrap="none" lIns="0" tIns="0" rIns="0" bIns="0" rtlCol="0" anchor="t"/>
          <a:lstStyle/>
          <a:p>
            <a:pPr marL="0" indent="0" algn="l">
              <a:lnSpc>
                <a:spcPts val="2600"/>
              </a:lnSpc>
              <a:buNone/>
            </a:pPr>
            <a:r>
              <a:rPr lang="en-US" sz="2100" dirty="0">
                <a:solidFill>
                  <a:srgbClr val="124E73"/>
                </a:solidFill>
                <a:latin typeface="MuseoModerno Medium" pitchFamily="34" charset="0"/>
                <a:ea typeface="MuseoModerno Medium" pitchFamily="34" charset="-122"/>
                <a:cs typeface="MuseoModerno Medium" pitchFamily="34" charset="-120"/>
              </a:rPr>
              <a:t>Khách hàng của quy trình này:</a:t>
            </a:r>
            <a:endParaRPr lang="en-US" sz="2100" dirty="0"/>
          </a:p>
        </p:txBody>
      </p:sp>
      <p:sp>
        <p:nvSpPr>
          <p:cNvPr id="12" name="Text 10"/>
          <p:cNvSpPr/>
          <p:nvPr/>
        </p:nvSpPr>
        <p:spPr>
          <a:xfrm>
            <a:off x="7583091" y="2926794"/>
            <a:ext cx="6308169" cy="1706761"/>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B4150"/>
                </a:solidFill>
                <a:latin typeface="Source Sans Pro" pitchFamily="34" charset="0"/>
                <a:ea typeface="Source Sans Pro" pitchFamily="34" charset="-122"/>
                <a:cs typeface="Source Sans Pro" pitchFamily="34" charset="-120"/>
              </a:rPr>
              <a:t>Là người khởi tạo yêu cầu hỗ trợ trên hệ thống. Mọi hoạt động xử lý lỗi, hỗ trợ kỹ thuật, điều phối, theo dõi tiến độ đều phục vụ mục đích cuối cùng là giải quyết vấn đề cho người yêu cầu, giúp họ tiếp tục công việc bình thường. Họ cũng là người đánh giá mức độ hài lòng với dịch vụ hỗ trợ (thường sau khi ticket được đóng).</a:t>
            </a:r>
            <a:endParaRPr lang="en-US" sz="16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name="Slide 41">
    <p:spTree>
      <p:nvGrpSpPr>
        <p:cNvPr id="1" name=""/>
        <p:cNvGrpSpPr/>
        <p:nvPr/>
      </p:nvGrpSpPr>
      <p:grpSpPr>
        <a:xfrm>
          <a:off x="0" y="0"/>
          <a:ext cx="0" cy="0"/>
          <a:chOff x="0" y="0"/>
          <a:chExt cx="0" cy="0"/>
        </a:xfrm>
      </p:grpSpPr>
      <p:sp>
        <p:nvSpPr>
          <p:cNvPr id="2" name="Text 0"/>
          <p:cNvSpPr/>
          <p:nvPr/>
        </p:nvSpPr>
        <p:spPr>
          <a:xfrm>
            <a:off x="793790" y="118645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3" name="Text 1"/>
          <p:cNvSpPr/>
          <p:nvPr/>
        </p:nvSpPr>
        <p:spPr>
          <a:xfrm>
            <a:off x="793790" y="1776174"/>
            <a:ext cx="40519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Giá trị mà quy trình mang lại:</a:t>
            </a:r>
            <a:endParaRPr lang="en-US" sz="2200" dirty="0"/>
          </a:p>
        </p:txBody>
      </p:sp>
      <p:sp>
        <p:nvSpPr>
          <p:cNvPr id="4" name="Text 2"/>
          <p:cNvSpPr/>
          <p:nvPr/>
        </p:nvSpPr>
        <p:spPr>
          <a:xfrm>
            <a:off x="793790" y="247066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Khả năng phản hồi nhanh chóng đối với các sự cố kỹ thuật, giảm thiểu gián đoạn công việc của nhân viên.</a:t>
            </a:r>
            <a:endParaRPr lang="en-US" sz="1750" dirty="0"/>
          </a:p>
        </p:txBody>
      </p:sp>
      <p:sp>
        <p:nvSpPr>
          <p:cNvPr id="5" name="Text 3"/>
          <p:cNvSpPr/>
          <p:nvPr/>
        </p:nvSpPr>
        <p:spPr>
          <a:xfrm>
            <a:off x="793790" y="291286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Giải quyết sự cố đúng chuyên môn, tăng hiệu quả công việc và giảm thiểu thời gian ngừng hoạt động.</a:t>
            </a:r>
            <a:endParaRPr lang="en-US" sz="1750" dirty="0"/>
          </a:p>
        </p:txBody>
      </p:sp>
      <p:sp>
        <p:nvSpPr>
          <p:cNvPr id="6" name="Text 4"/>
          <p:cNvSpPr/>
          <p:nvPr/>
        </p:nvSpPr>
        <p:spPr>
          <a:xfrm>
            <a:off x="793790" y="335506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Dễ dàng theo dõi tình trạng yêu cầu hỗ trợ, mang lại sự minh bạch cho người yêu cầu.</a:t>
            </a:r>
            <a:endParaRPr lang="en-US" sz="1750" dirty="0"/>
          </a:p>
        </p:txBody>
      </p:sp>
      <p:sp>
        <p:nvSpPr>
          <p:cNvPr id="7" name="Text 5"/>
          <p:cNvSpPr/>
          <p:nvPr/>
        </p:nvSpPr>
        <p:spPr>
          <a:xfrm>
            <a:off x="793790" y="379726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Được hỗ trợ tận nơi khi cần thiết, đảm bảo các vấn đề phần cứng hoặc hệ thống phức tạp được giải quyết triệt để.</a:t>
            </a:r>
            <a:endParaRPr lang="en-US" sz="1750" dirty="0"/>
          </a:p>
        </p:txBody>
      </p:sp>
      <p:sp>
        <p:nvSpPr>
          <p:cNvPr id="8" name="Text 6"/>
          <p:cNvSpPr/>
          <p:nvPr/>
        </p:nvSpPr>
        <p:spPr>
          <a:xfrm>
            <a:off x="793790" y="423945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Đảm bảo sự ổn định trong vận hành nội bộ của toàn công ty, hỗ trợ các quy trình cốt lõi hoạt động trơn tru.</a:t>
            </a:r>
            <a:endParaRPr lang="en-US" sz="1750" dirty="0"/>
          </a:p>
        </p:txBody>
      </p:sp>
      <p:sp>
        <p:nvSpPr>
          <p:cNvPr id="9" name="Text 7"/>
          <p:cNvSpPr/>
          <p:nvPr/>
        </p:nvSpPr>
        <p:spPr>
          <a:xfrm>
            <a:off x="793790" y="4942523"/>
            <a:ext cx="6209228"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Những kết quả có thể đạt được của quy trình:</a:t>
            </a:r>
            <a:endParaRPr lang="en-US" sz="2200" dirty="0"/>
          </a:p>
        </p:txBody>
      </p:sp>
      <p:sp>
        <p:nvSpPr>
          <p:cNvPr id="10" name="Text 8"/>
          <p:cNvSpPr/>
          <p:nvPr/>
        </p:nvSpPr>
        <p:spPr>
          <a:xfrm>
            <a:off x="793790" y="563701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Yêu cầu được tiếp nhận và xử lý ngay tại IT Helpdesk, giúp giải quyết sự cố đơn giản một cách nhanh chóng.</a:t>
            </a:r>
            <a:endParaRPr lang="en-US" sz="1750" dirty="0"/>
          </a:p>
        </p:txBody>
      </p:sp>
      <p:sp>
        <p:nvSpPr>
          <p:cNvPr id="11" name="Text 9"/>
          <p:cNvSpPr/>
          <p:nvPr/>
        </p:nvSpPr>
        <p:spPr>
          <a:xfrm>
            <a:off x="793790" y="607921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Yêu cầu được chuyển tiếp lên bộ phận hỗ trợ nâng cao, đảm bảo các vấn đề phức tạp được chuyên viên kỹ thuật cấp cao xử lý.</a:t>
            </a:r>
            <a:endParaRPr lang="en-US" sz="1750" dirty="0"/>
          </a:p>
        </p:txBody>
      </p:sp>
      <p:sp>
        <p:nvSpPr>
          <p:cNvPr id="12" name="Text 10"/>
          <p:cNvSpPr/>
          <p:nvPr/>
        </p:nvSpPr>
        <p:spPr>
          <a:xfrm>
            <a:off x="793790" y="652141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Yêu cầu không thể xử lý từ xa dẫn đến việc lập lịch hỗ trợ tại chỗ, giúp kỹ thuật viên đến tận nơi để xử lý sự cố phần cứng hoặc lỗi hệ thống không thể truy cập từ xa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722590"/>
            <a:ext cx="7136011"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1.2.2 Lãnh Đạo và Quản Trị</a:t>
            </a:r>
            <a:endParaRPr lang="en-US" sz="4450" dirty="0"/>
          </a:p>
        </p:txBody>
      </p:sp>
      <p:sp>
        <p:nvSpPr>
          <p:cNvPr id="3" name="Text 1"/>
          <p:cNvSpPr/>
          <p:nvPr/>
        </p:nvSpPr>
        <p:spPr>
          <a:xfrm>
            <a:off x="793790" y="188499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Cơ cấu lãnh đạo của TKG Taekwang Vina thể hiện sự kết hợp tinh tế giữa đại diện pháp lý và quản lý vận hành, phản ánh sự phức tạp của một công ty con đa quốc gia lớn.</a:t>
            </a:r>
            <a:endParaRPr lang="en-US" sz="1750" dirty="0"/>
          </a:p>
        </p:txBody>
      </p:sp>
      <p:sp>
        <p:nvSpPr>
          <p:cNvPr id="4" name="Text 2"/>
          <p:cNvSpPr/>
          <p:nvPr/>
        </p:nvSpPr>
        <p:spPr>
          <a:xfrm>
            <a:off x="793790" y="30927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Kang Yunseok</a:t>
            </a:r>
            <a:endParaRPr lang="en-US" sz="2200" dirty="0"/>
          </a:p>
        </p:txBody>
      </p:sp>
      <p:sp>
        <p:nvSpPr>
          <p:cNvPr id="5" name="Text 3"/>
          <p:cNvSpPr/>
          <p:nvPr/>
        </p:nvSpPr>
        <p:spPr>
          <a:xfrm>
            <a:off x="793790" y="3673912"/>
            <a:ext cx="3978116" cy="362902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Được xác định là CEO và đại diện pháp luật của TKG Taekwang Vina JSC. Sinh năm 1972 tại Hàn Quốc, ông nắm giữ quyền hạn pháp lý cao nhất cho công ty. Ông cũng được ghi nhận là Phó Tổng Giám đốc của TKG Taekwang Vina trong bối cảnh hợp tác cụ thể , điều này có thể cho thấy vị trí của ông trong một hệ thống phân cấp hoạt động rộng lớn hơn dưới tập đoàn mẹ.</a:t>
            </a:r>
            <a:endParaRPr lang="en-US" sz="1750" dirty="0"/>
          </a:p>
        </p:txBody>
      </p:sp>
      <p:sp>
        <p:nvSpPr>
          <p:cNvPr id="6" name="Text 4"/>
          <p:cNvSpPr/>
          <p:nvPr/>
        </p:nvSpPr>
        <p:spPr>
          <a:xfrm>
            <a:off x="5332928" y="30927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Nam Jung Dae</a:t>
            </a:r>
            <a:endParaRPr lang="en-US" sz="2200" dirty="0"/>
          </a:p>
        </p:txBody>
      </p:sp>
      <p:sp>
        <p:nvSpPr>
          <p:cNvPr id="7" name="Text 5"/>
          <p:cNvSpPr/>
          <p:nvPr/>
        </p:nvSpPr>
        <p:spPr>
          <a:xfrm>
            <a:off x="5332928" y="3673912"/>
            <a:ext cx="3978116" cy="326612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Được xác định là CEO của TKG Taekwang Vina trong một buổi lễ ký kết hợp tác quan trọng. Ông cũng được liệt kê là đại diện cho một số chi nhánh (ví dụ: Chi Nhánh 3, Chi Nhánh Đắk Lắk). Điều này cho thấy ông nắm giữ một vai trò lãnh đạo điều hành chủ chốt, có khả năng quản lý các hoạt động sản xuất và kinh doanh hàng ngày trên các nhà máy tại Việt Nam.</a:t>
            </a:r>
            <a:endParaRPr lang="en-US" sz="1750" dirty="0"/>
          </a:p>
        </p:txBody>
      </p:sp>
      <p:sp>
        <p:nvSpPr>
          <p:cNvPr id="8" name="Text 6"/>
          <p:cNvSpPr/>
          <p:nvPr/>
        </p:nvSpPr>
        <p:spPr>
          <a:xfrm>
            <a:off x="9872067" y="30927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Chung Joo Kyung</a:t>
            </a:r>
            <a:endParaRPr lang="en-US" sz="2200" dirty="0"/>
          </a:p>
        </p:txBody>
      </p:sp>
      <p:sp>
        <p:nvSpPr>
          <p:cNvPr id="9" name="Text 7"/>
          <p:cNvSpPr/>
          <p:nvPr/>
        </p:nvSpPr>
        <p:spPr>
          <a:xfrm>
            <a:off x="9872067" y="3673912"/>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Được liệt kê là đại diện cho "DỰ ÁN TAE KWANG VINA - GIAI ĐOẠN II," cho thấy sự giám sát các dự án hoặc mở rộng quy mô lớn cụ thể.</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18780" y="564713"/>
            <a:ext cx="9455348" cy="641866"/>
          </a:xfrm>
          <a:prstGeom prst="rect">
            <a:avLst/>
          </a:prstGeom>
          <a:noFill/>
          <a:ln/>
        </p:spPr>
        <p:txBody>
          <a:bodyPr wrap="none" lIns="0" tIns="0" rIns="0" bIns="0" rtlCol="0" anchor="t"/>
          <a:lstStyle/>
          <a:p>
            <a:pPr marL="0" indent="0" algn="l">
              <a:lnSpc>
                <a:spcPts val="5050"/>
              </a:lnSpc>
              <a:buNone/>
            </a:pPr>
            <a:r>
              <a:rPr lang="en-US" sz="4000" dirty="0">
                <a:solidFill>
                  <a:srgbClr val="124E73"/>
                </a:solidFill>
                <a:latin typeface="MuseoModerno Medium" pitchFamily="34" charset="0"/>
                <a:ea typeface="MuseoModerno Medium" pitchFamily="34" charset="-122"/>
                <a:cs typeface="MuseoModerno Medium" pitchFamily="34" charset="-120"/>
              </a:rPr>
              <a:t>1.2.3 Các Phân Ban và Cơ Sở Vận Hành</a:t>
            </a:r>
            <a:endParaRPr lang="en-US" sz="4000" dirty="0"/>
          </a:p>
        </p:txBody>
      </p:sp>
      <p:sp>
        <p:nvSpPr>
          <p:cNvPr id="3" name="Text 1"/>
          <p:cNvSpPr/>
          <p:nvPr/>
        </p:nvSpPr>
        <p:spPr>
          <a:xfrm>
            <a:off x="718780" y="1617345"/>
            <a:ext cx="13192839" cy="657225"/>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TKG Taekwang Vina vận hành nhiều cơ sở sản xuất quan trọng trên khắp Việt Nam, cho thấy một mô hình sản xuất phân tán được thiết kế để đạt sản lượng lớn và hiện diện chiến lược trong khu vực.</a:t>
            </a:r>
            <a:endParaRPr lang="en-US" sz="1600" dirty="0"/>
          </a:p>
        </p:txBody>
      </p:sp>
      <p:sp>
        <p:nvSpPr>
          <p:cNvPr id="4" name="Shape 2"/>
          <p:cNvSpPr/>
          <p:nvPr/>
        </p:nvSpPr>
        <p:spPr>
          <a:xfrm>
            <a:off x="718780" y="2813566"/>
            <a:ext cx="6493669" cy="2171581"/>
          </a:xfrm>
          <a:prstGeom prst="roundRect">
            <a:avLst>
              <a:gd name="adj" fmla="val 5053"/>
            </a:avLst>
          </a:prstGeom>
          <a:solidFill>
            <a:srgbClr val="FFFCF5"/>
          </a:solidFill>
          <a:ln/>
        </p:spPr>
        <p:txBody>
          <a:bodyPr/>
          <a:lstStyle/>
          <a:p>
            <a:endParaRPr lang="vi-VN"/>
          </a:p>
        </p:txBody>
      </p:sp>
      <p:sp>
        <p:nvSpPr>
          <p:cNvPr id="5" name="Shape 3"/>
          <p:cNvSpPr/>
          <p:nvPr/>
        </p:nvSpPr>
        <p:spPr>
          <a:xfrm>
            <a:off x="718780" y="2790706"/>
            <a:ext cx="6493669" cy="91440"/>
          </a:xfrm>
          <a:prstGeom prst="roundRect">
            <a:avLst>
              <a:gd name="adj" fmla="val 33693"/>
            </a:avLst>
          </a:prstGeom>
          <a:solidFill>
            <a:srgbClr val="325F7B"/>
          </a:solidFill>
          <a:ln/>
        </p:spPr>
        <p:txBody>
          <a:bodyPr/>
          <a:lstStyle/>
          <a:p>
            <a:endParaRPr lang="vi-VN"/>
          </a:p>
        </p:txBody>
      </p:sp>
      <p:sp>
        <p:nvSpPr>
          <p:cNvPr id="6" name="Shape 4"/>
          <p:cNvSpPr/>
          <p:nvPr/>
        </p:nvSpPr>
        <p:spPr>
          <a:xfrm>
            <a:off x="3657540" y="2505551"/>
            <a:ext cx="616148" cy="616148"/>
          </a:xfrm>
          <a:prstGeom prst="roundRect">
            <a:avLst>
              <a:gd name="adj" fmla="val 148406"/>
            </a:avLst>
          </a:prstGeom>
          <a:solidFill>
            <a:srgbClr val="325F7B"/>
          </a:solidFill>
          <a:ln/>
        </p:spPr>
        <p:txBody>
          <a:bodyPr/>
          <a:lstStyle/>
          <a:p>
            <a:endParaRPr lang="vi-VN"/>
          </a:p>
        </p:txBody>
      </p:sp>
      <p:pic>
        <p:nvPicPr>
          <p:cNvPr id="7" name="Image 0" descr="preencoded.png"/>
          <p:cNvPicPr>
            <a:picLocks noChangeAspect="1"/>
          </p:cNvPicPr>
          <p:nvPr/>
        </p:nvPicPr>
        <p:blipFill>
          <a:blip r:embed="rId3"/>
          <a:stretch>
            <a:fillRect/>
          </a:stretch>
        </p:blipFill>
        <p:spPr>
          <a:xfrm>
            <a:off x="3842325" y="2659618"/>
            <a:ext cx="246459" cy="308015"/>
          </a:xfrm>
          <a:prstGeom prst="rect">
            <a:avLst/>
          </a:prstGeom>
        </p:spPr>
      </p:pic>
      <p:sp>
        <p:nvSpPr>
          <p:cNvPr id="8" name="Text 5"/>
          <p:cNvSpPr/>
          <p:nvPr/>
        </p:nvSpPr>
        <p:spPr>
          <a:xfrm>
            <a:off x="947023" y="3326963"/>
            <a:ext cx="2567345" cy="32087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Nhà máy Biên Hòa</a:t>
            </a:r>
            <a:endParaRPr lang="en-US" sz="2000" dirty="0"/>
          </a:p>
        </p:txBody>
      </p:sp>
      <p:sp>
        <p:nvSpPr>
          <p:cNvPr id="9" name="Text 6"/>
          <p:cNvSpPr/>
          <p:nvPr/>
        </p:nvSpPr>
        <p:spPr>
          <a:xfrm>
            <a:off x="947023" y="3771067"/>
            <a:ext cx="6037183" cy="985837"/>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Cơ sở chính và lâu đời nhất, được thành lập vào năm 1994, đặt tại Khu công nghiệp Biên Hòa II, Đồng Nai. Đóng vai trò là trung tâm sản xuất lớn và là nơi đặt trung tâm phát triển sản phẩm thứ hai của TKG.</a:t>
            </a:r>
            <a:endParaRPr lang="en-US" sz="1600" dirty="0"/>
          </a:p>
        </p:txBody>
      </p:sp>
      <p:sp>
        <p:nvSpPr>
          <p:cNvPr id="10" name="Shape 7"/>
          <p:cNvSpPr/>
          <p:nvPr/>
        </p:nvSpPr>
        <p:spPr>
          <a:xfrm>
            <a:off x="7417832" y="2813566"/>
            <a:ext cx="6493788" cy="2171581"/>
          </a:xfrm>
          <a:prstGeom prst="roundRect">
            <a:avLst>
              <a:gd name="adj" fmla="val 5053"/>
            </a:avLst>
          </a:prstGeom>
          <a:solidFill>
            <a:srgbClr val="FFFCF5"/>
          </a:solidFill>
          <a:ln/>
        </p:spPr>
        <p:txBody>
          <a:bodyPr/>
          <a:lstStyle/>
          <a:p>
            <a:endParaRPr lang="vi-VN"/>
          </a:p>
        </p:txBody>
      </p:sp>
      <p:sp>
        <p:nvSpPr>
          <p:cNvPr id="11" name="Shape 8"/>
          <p:cNvSpPr/>
          <p:nvPr/>
        </p:nvSpPr>
        <p:spPr>
          <a:xfrm>
            <a:off x="7417832" y="2790706"/>
            <a:ext cx="6493788" cy="91440"/>
          </a:xfrm>
          <a:prstGeom prst="roundRect">
            <a:avLst>
              <a:gd name="adj" fmla="val 33693"/>
            </a:avLst>
          </a:prstGeom>
          <a:solidFill>
            <a:srgbClr val="325F7B"/>
          </a:solidFill>
          <a:ln/>
        </p:spPr>
        <p:txBody>
          <a:bodyPr/>
          <a:lstStyle/>
          <a:p>
            <a:endParaRPr lang="vi-VN"/>
          </a:p>
        </p:txBody>
      </p:sp>
      <p:sp>
        <p:nvSpPr>
          <p:cNvPr id="12" name="Shape 9"/>
          <p:cNvSpPr/>
          <p:nvPr/>
        </p:nvSpPr>
        <p:spPr>
          <a:xfrm>
            <a:off x="10356592" y="2505551"/>
            <a:ext cx="616148" cy="616148"/>
          </a:xfrm>
          <a:prstGeom prst="roundRect">
            <a:avLst>
              <a:gd name="adj" fmla="val 148406"/>
            </a:avLst>
          </a:prstGeom>
          <a:solidFill>
            <a:srgbClr val="325F7B"/>
          </a:solidFill>
          <a:ln/>
        </p:spPr>
        <p:txBody>
          <a:bodyPr/>
          <a:lstStyle/>
          <a:p>
            <a:endParaRPr lang="vi-VN"/>
          </a:p>
        </p:txBody>
      </p:sp>
      <p:pic>
        <p:nvPicPr>
          <p:cNvPr id="13" name="Image 1" descr="preencoded.png"/>
          <p:cNvPicPr>
            <a:picLocks noChangeAspect="1"/>
          </p:cNvPicPr>
          <p:nvPr/>
        </p:nvPicPr>
        <p:blipFill>
          <a:blip r:embed="rId4"/>
          <a:stretch>
            <a:fillRect/>
          </a:stretch>
        </p:blipFill>
        <p:spPr>
          <a:xfrm>
            <a:off x="10541377" y="2659618"/>
            <a:ext cx="246459" cy="308015"/>
          </a:xfrm>
          <a:prstGeom prst="rect">
            <a:avLst/>
          </a:prstGeom>
        </p:spPr>
      </p:pic>
      <p:sp>
        <p:nvSpPr>
          <p:cNvPr id="14" name="Text 10"/>
          <p:cNvSpPr/>
          <p:nvPr/>
        </p:nvSpPr>
        <p:spPr>
          <a:xfrm>
            <a:off x="7646075" y="3326963"/>
            <a:ext cx="2567345" cy="32087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Nhà máy Mộc Bài</a:t>
            </a:r>
            <a:endParaRPr lang="en-US" sz="2000" dirty="0"/>
          </a:p>
        </p:txBody>
      </p:sp>
      <p:sp>
        <p:nvSpPr>
          <p:cNvPr id="15" name="Text 11"/>
          <p:cNvSpPr/>
          <p:nvPr/>
        </p:nvSpPr>
        <p:spPr>
          <a:xfrm>
            <a:off x="7646075" y="3771067"/>
            <a:ext cx="6037302" cy="657225"/>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Việc xây dựng bắt đầu vào năm 2009 và chính thức khai trương vào năm 2010.</a:t>
            </a:r>
            <a:endParaRPr lang="en-US" sz="1600" dirty="0"/>
          </a:p>
        </p:txBody>
      </p:sp>
      <p:sp>
        <p:nvSpPr>
          <p:cNvPr id="16" name="Shape 12"/>
          <p:cNvSpPr/>
          <p:nvPr/>
        </p:nvSpPr>
        <p:spPr>
          <a:xfrm>
            <a:off x="718780" y="5498544"/>
            <a:ext cx="6493669" cy="2171581"/>
          </a:xfrm>
          <a:prstGeom prst="roundRect">
            <a:avLst>
              <a:gd name="adj" fmla="val 5053"/>
            </a:avLst>
          </a:prstGeom>
          <a:solidFill>
            <a:srgbClr val="FFFCF5"/>
          </a:solidFill>
          <a:ln/>
        </p:spPr>
        <p:txBody>
          <a:bodyPr/>
          <a:lstStyle/>
          <a:p>
            <a:endParaRPr lang="vi-VN"/>
          </a:p>
        </p:txBody>
      </p:sp>
      <p:sp>
        <p:nvSpPr>
          <p:cNvPr id="17" name="Shape 13"/>
          <p:cNvSpPr/>
          <p:nvPr/>
        </p:nvSpPr>
        <p:spPr>
          <a:xfrm>
            <a:off x="718780" y="5475684"/>
            <a:ext cx="6493669" cy="91440"/>
          </a:xfrm>
          <a:prstGeom prst="roundRect">
            <a:avLst>
              <a:gd name="adj" fmla="val 33693"/>
            </a:avLst>
          </a:prstGeom>
          <a:solidFill>
            <a:srgbClr val="325F7B"/>
          </a:solidFill>
          <a:ln/>
        </p:spPr>
        <p:txBody>
          <a:bodyPr/>
          <a:lstStyle/>
          <a:p>
            <a:endParaRPr lang="vi-VN"/>
          </a:p>
        </p:txBody>
      </p:sp>
      <p:sp>
        <p:nvSpPr>
          <p:cNvPr id="18" name="Shape 14"/>
          <p:cNvSpPr/>
          <p:nvPr/>
        </p:nvSpPr>
        <p:spPr>
          <a:xfrm>
            <a:off x="3657540" y="5190530"/>
            <a:ext cx="616148" cy="616148"/>
          </a:xfrm>
          <a:prstGeom prst="roundRect">
            <a:avLst>
              <a:gd name="adj" fmla="val 148406"/>
            </a:avLst>
          </a:prstGeom>
          <a:solidFill>
            <a:srgbClr val="325F7B"/>
          </a:solidFill>
          <a:ln/>
        </p:spPr>
        <p:txBody>
          <a:bodyPr/>
          <a:lstStyle/>
          <a:p>
            <a:endParaRPr lang="vi-VN"/>
          </a:p>
        </p:txBody>
      </p:sp>
      <p:pic>
        <p:nvPicPr>
          <p:cNvPr id="19" name="Image 2" descr="preencoded.png"/>
          <p:cNvPicPr>
            <a:picLocks noChangeAspect="1"/>
          </p:cNvPicPr>
          <p:nvPr/>
        </p:nvPicPr>
        <p:blipFill>
          <a:blip r:embed="rId5"/>
          <a:stretch>
            <a:fillRect/>
          </a:stretch>
        </p:blipFill>
        <p:spPr>
          <a:xfrm>
            <a:off x="3842325" y="5344597"/>
            <a:ext cx="246459" cy="308015"/>
          </a:xfrm>
          <a:prstGeom prst="rect">
            <a:avLst/>
          </a:prstGeom>
        </p:spPr>
      </p:pic>
      <p:sp>
        <p:nvSpPr>
          <p:cNvPr id="20" name="Text 15"/>
          <p:cNvSpPr/>
          <p:nvPr/>
        </p:nvSpPr>
        <p:spPr>
          <a:xfrm>
            <a:off x="947023" y="6011942"/>
            <a:ext cx="2567345" cy="32087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Nhà máy Cần Thơ</a:t>
            </a:r>
            <a:endParaRPr lang="en-US" sz="2000" dirty="0"/>
          </a:p>
        </p:txBody>
      </p:sp>
      <p:sp>
        <p:nvSpPr>
          <p:cNvPr id="21" name="Text 16"/>
          <p:cNvSpPr/>
          <p:nvPr/>
        </p:nvSpPr>
        <p:spPr>
          <a:xfrm>
            <a:off x="947023" y="6456045"/>
            <a:ext cx="6037183" cy="985837"/>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Một nhà máy mới hơn, bắt đầu xây dựng vào năm 2016, đặc biệt nhằm hỗ trợ mục tiêu của TKG Taekwang Vina trong việc dẫn đầu cả phát triển sản phẩm và sản xuất.</a:t>
            </a:r>
            <a:endParaRPr lang="en-US" sz="1600" dirty="0"/>
          </a:p>
        </p:txBody>
      </p:sp>
      <p:sp>
        <p:nvSpPr>
          <p:cNvPr id="22" name="Shape 17"/>
          <p:cNvSpPr/>
          <p:nvPr/>
        </p:nvSpPr>
        <p:spPr>
          <a:xfrm>
            <a:off x="7417832" y="5498544"/>
            <a:ext cx="6493788" cy="2171581"/>
          </a:xfrm>
          <a:prstGeom prst="roundRect">
            <a:avLst>
              <a:gd name="adj" fmla="val 5053"/>
            </a:avLst>
          </a:prstGeom>
          <a:solidFill>
            <a:srgbClr val="FFFCF5"/>
          </a:solidFill>
          <a:ln/>
        </p:spPr>
        <p:txBody>
          <a:bodyPr/>
          <a:lstStyle/>
          <a:p>
            <a:endParaRPr lang="vi-VN"/>
          </a:p>
        </p:txBody>
      </p:sp>
      <p:sp>
        <p:nvSpPr>
          <p:cNvPr id="23" name="Shape 18"/>
          <p:cNvSpPr/>
          <p:nvPr/>
        </p:nvSpPr>
        <p:spPr>
          <a:xfrm>
            <a:off x="7417832" y="5475684"/>
            <a:ext cx="6493788" cy="91440"/>
          </a:xfrm>
          <a:prstGeom prst="roundRect">
            <a:avLst>
              <a:gd name="adj" fmla="val 33693"/>
            </a:avLst>
          </a:prstGeom>
          <a:solidFill>
            <a:srgbClr val="325F7B"/>
          </a:solidFill>
          <a:ln/>
        </p:spPr>
        <p:txBody>
          <a:bodyPr/>
          <a:lstStyle/>
          <a:p>
            <a:endParaRPr lang="vi-VN"/>
          </a:p>
        </p:txBody>
      </p:sp>
      <p:sp>
        <p:nvSpPr>
          <p:cNvPr id="24" name="Shape 19"/>
          <p:cNvSpPr/>
          <p:nvPr/>
        </p:nvSpPr>
        <p:spPr>
          <a:xfrm>
            <a:off x="10356592" y="5190530"/>
            <a:ext cx="616148" cy="616148"/>
          </a:xfrm>
          <a:prstGeom prst="roundRect">
            <a:avLst>
              <a:gd name="adj" fmla="val 148406"/>
            </a:avLst>
          </a:prstGeom>
          <a:solidFill>
            <a:srgbClr val="325F7B"/>
          </a:solidFill>
          <a:ln/>
        </p:spPr>
        <p:txBody>
          <a:bodyPr/>
          <a:lstStyle/>
          <a:p>
            <a:endParaRPr lang="vi-VN"/>
          </a:p>
        </p:txBody>
      </p:sp>
      <p:pic>
        <p:nvPicPr>
          <p:cNvPr id="25" name="Image 3" descr="preencoded.png"/>
          <p:cNvPicPr>
            <a:picLocks noChangeAspect="1"/>
          </p:cNvPicPr>
          <p:nvPr/>
        </p:nvPicPr>
        <p:blipFill>
          <a:blip r:embed="rId6"/>
          <a:stretch>
            <a:fillRect/>
          </a:stretch>
        </p:blipFill>
        <p:spPr>
          <a:xfrm>
            <a:off x="10541377" y="5344597"/>
            <a:ext cx="246459" cy="308015"/>
          </a:xfrm>
          <a:prstGeom prst="rect">
            <a:avLst/>
          </a:prstGeom>
        </p:spPr>
      </p:pic>
      <p:sp>
        <p:nvSpPr>
          <p:cNvPr id="26" name="Text 20"/>
          <p:cNvSpPr/>
          <p:nvPr/>
        </p:nvSpPr>
        <p:spPr>
          <a:xfrm>
            <a:off x="7646075" y="6011942"/>
            <a:ext cx="3165158" cy="32087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TKG Taekwang MTC Vina</a:t>
            </a:r>
            <a:endParaRPr lang="en-US" sz="2000" dirty="0"/>
          </a:p>
        </p:txBody>
      </p:sp>
      <p:sp>
        <p:nvSpPr>
          <p:cNvPr id="27" name="Text 21"/>
          <p:cNvSpPr/>
          <p:nvPr/>
        </p:nvSpPr>
        <p:spPr>
          <a:xfrm>
            <a:off x="7646075" y="6456045"/>
            <a:ext cx="6037302" cy="985837"/>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Một thực thể liên quan, chuyên về giày dép cao su và nhựa, đóng góp vào chuỗi cung ứng hoặc danh mục sản phẩm rộng lớn hơn của Taekwang Vina.</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1722001"/>
            <a:ext cx="8534757"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1.2.4 Các Phòng Ban Chức Năng</a:t>
            </a:r>
            <a:endParaRPr lang="en-US" sz="4450" dirty="0"/>
          </a:p>
        </p:txBody>
      </p:sp>
      <p:pic>
        <p:nvPicPr>
          <p:cNvPr id="3" name="Image 0" descr="preencoded.png"/>
          <p:cNvPicPr>
            <a:picLocks noChangeAspect="1"/>
          </p:cNvPicPr>
          <p:nvPr/>
        </p:nvPicPr>
        <p:blipFill>
          <a:blip r:embed="rId3"/>
          <a:stretch>
            <a:fillRect/>
          </a:stretch>
        </p:blipFill>
        <p:spPr>
          <a:xfrm>
            <a:off x="793790" y="2884408"/>
            <a:ext cx="566976" cy="566976"/>
          </a:xfrm>
          <a:prstGeom prst="rect">
            <a:avLst/>
          </a:prstGeom>
        </p:spPr>
      </p:pic>
      <p:sp>
        <p:nvSpPr>
          <p:cNvPr id="4" name="Text 1"/>
          <p:cNvSpPr/>
          <p:nvPr/>
        </p:nvSpPr>
        <p:spPr>
          <a:xfrm>
            <a:off x="1644253" y="3019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Sản xuất/Chế tạo</a:t>
            </a:r>
            <a:endParaRPr lang="en-US" sz="2200" dirty="0"/>
          </a:p>
        </p:txBody>
      </p:sp>
      <p:sp>
        <p:nvSpPr>
          <p:cNvPr id="5" name="Text 2"/>
          <p:cNvSpPr/>
          <p:nvPr/>
        </p:nvSpPr>
        <p:spPr>
          <a:xfrm>
            <a:off x="1644253" y="3509486"/>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Cốt lõi của hoạt động kinh doanh, chịu trách nhiệm sản xuất giày và các thành phần.</a:t>
            </a:r>
            <a:endParaRPr lang="en-US" sz="1750" dirty="0"/>
          </a:p>
        </p:txBody>
      </p:sp>
      <p:pic>
        <p:nvPicPr>
          <p:cNvPr id="6" name="Image 1" descr="preencoded.png"/>
          <p:cNvPicPr>
            <a:picLocks noChangeAspect="1"/>
          </p:cNvPicPr>
          <p:nvPr/>
        </p:nvPicPr>
        <p:blipFill>
          <a:blip r:embed="rId4"/>
          <a:stretch>
            <a:fillRect/>
          </a:stretch>
        </p:blipFill>
        <p:spPr>
          <a:xfrm>
            <a:off x="7456884" y="2884408"/>
            <a:ext cx="566976" cy="566976"/>
          </a:xfrm>
          <a:prstGeom prst="rect">
            <a:avLst/>
          </a:prstGeom>
        </p:spPr>
      </p:pic>
      <p:sp>
        <p:nvSpPr>
          <p:cNvPr id="7" name="Text 3"/>
          <p:cNvSpPr/>
          <p:nvPr/>
        </p:nvSpPr>
        <p:spPr>
          <a:xfrm>
            <a:off x="8307348" y="3019068"/>
            <a:ext cx="3561398"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Phát triển sản phẩm/R&amp;D</a:t>
            </a:r>
            <a:endParaRPr lang="en-US" sz="2200" dirty="0"/>
          </a:p>
        </p:txBody>
      </p:sp>
      <p:sp>
        <p:nvSpPr>
          <p:cNvPr id="8" name="Text 4"/>
          <p:cNvSpPr/>
          <p:nvPr/>
        </p:nvSpPr>
        <p:spPr>
          <a:xfrm>
            <a:off x="8307348" y="3509486"/>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Các đội ngũ chuyên trách về thiết kế, đổi mới vật liệu, tạo mẫu và kỹ thuật các mẫu giày mới.</a:t>
            </a:r>
            <a:endParaRPr lang="en-US" sz="1750" dirty="0"/>
          </a:p>
        </p:txBody>
      </p:sp>
      <p:pic>
        <p:nvPicPr>
          <p:cNvPr id="9" name="Image 2" descr="preencoded.png"/>
          <p:cNvPicPr>
            <a:picLocks noChangeAspect="1"/>
          </p:cNvPicPr>
          <p:nvPr/>
        </p:nvPicPr>
        <p:blipFill>
          <a:blip r:embed="rId5"/>
          <a:stretch>
            <a:fillRect/>
          </a:stretch>
        </p:blipFill>
        <p:spPr>
          <a:xfrm>
            <a:off x="793790" y="4802267"/>
            <a:ext cx="566976" cy="566976"/>
          </a:xfrm>
          <a:prstGeom prst="rect">
            <a:avLst/>
          </a:prstGeom>
        </p:spPr>
      </p:pic>
      <p:sp>
        <p:nvSpPr>
          <p:cNvPr id="10" name="Text 5"/>
          <p:cNvSpPr/>
          <p:nvPr/>
        </p:nvSpPr>
        <p:spPr>
          <a:xfrm>
            <a:off x="1644253" y="4936927"/>
            <a:ext cx="5529143"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Quản lý nguồn nhân lực (HR) / Lương và Phúc lợi (C&amp;B)</a:t>
            </a:r>
            <a:endParaRPr lang="en-US" sz="2200" dirty="0"/>
          </a:p>
        </p:txBody>
      </p:sp>
      <p:sp>
        <p:nvSpPr>
          <p:cNvPr id="11" name="Text 6"/>
          <p:cNvSpPr/>
          <p:nvPr/>
        </p:nvSpPr>
        <p:spPr>
          <a:xfrm>
            <a:off x="1644253" y="5781675"/>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Quản lý lực lượng lao động lớn, bao gồm tuyển dụng, đào tạo và quan hệ lao động.</a:t>
            </a:r>
            <a:endParaRPr lang="en-US" sz="1750" dirty="0"/>
          </a:p>
        </p:txBody>
      </p:sp>
      <p:pic>
        <p:nvPicPr>
          <p:cNvPr id="12" name="Image 3" descr="preencoded.png"/>
          <p:cNvPicPr>
            <a:picLocks noChangeAspect="1"/>
          </p:cNvPicPr>
          <p:nvPr/>
        </p:nvPicPr>
        <p:blipFill>
          <a:blip r:embed="rId6"/>
          <a:stretch>
            <a:fillRect/>
          </a:stretch>
        </p:blipFill>
        <p:spPr>
          <a:xfrm>
            <a:off x="7456884" y="4802267"/>
            <a:ext cx="566976" cy="566976"/>
          </a:xfrm>
          <a:prstGeom prst="rect">
            <a:avLst/>
          </a:prstGeom>
        </p:spPr>
      </p:pic>
      <p:sp>
        <p:nvSpPr>
          <p:cNvPr id="13" name="Text 7"/>
          <p:cNvSpPr/>
          <p:nvPr/>
        </p:nvSpPr>
        <p:spPr>
          <a:xfrm>
            <a:off x="8307348" y="49369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Kế toán/Tài chính</a:t>
            </a:r>
            <a:endParaRPr lang="en-US" sz="2200" dirty="0"/>
          </a:p>
        </p:txBody>
      </p:sp>
      <p:sp>
        <p:nvSpPr>
          <p:cNvPr id="14" name="Text 8"/>
          <p:cNvSpPr/>
          <p:nvPr/>
        </p:nvSpPr>
        <p:spPr>
          <a:xfrm>
            <a:off x="8307348" y="5427345"/>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Chịu trách nhiệm về báo cáo tài chính, tính lương và quản lý tài chính.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93790" y="1006197"/>
            <a:ext cx="11603236"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1.2.4 Các Phòng Ban Chức Năng (Tiếp theo)</a:t>
            </a:r>
            <a:endParaRPr lang="en-US" sz="4450" dirty="0"/>
          </a:p>
        </p:txBody>
      </p:sp>
      <p:pic>
        <p:nvPicPr>
          <p:cNvPr id="3" name="Image 0" descr="preencoded.png"/>
          <p:cNvPicPr>
            <a:picLocks noChangeAspect="1"/>
          </p:cNvPicPr>
          <p:nvPr/>
        </p:nvPicPr>
        <p:blipFill>
          <a:blip r:embed="rId3"/>
          <a:stretch>
            <a:fillRect/>
          </a:stretch>
        </p:blipFill>
        <p:spPr>
          <a:xfrm>
            <a:off x="793790" y="2168604"/>
            <a:ext cx="566976" cy="566976"/>
          </a:xfrm>
          <a:prstGeom prst="rect">
            <a:avLst/>
          </a:prstGeom>
        </p:spPr>
      </p:pic>
      <p:sp>
        <p:nvSpPr>
          <p:cNvPr id="4" name="Text 1"/>
          <p:cNvSpPr/>
          <p:nvPr/>
        </p:nvSpPr>
        <p:spPr>
          <a:xfrm>
            <a:off x="793790" y="3019068"/>
            <a:ext cx="6379607"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Công nghệ thông tin (IT) / Phát triển phần mềm</a:t>
            </a:r>
            <a:endParaRPr lang="en-US" sz="2200" dirty="0"/>
          </a:p>
        </p:txBody>
      </p:sp>
      <p:sp>
        <p:nvSpPr>
          <p:cNvPr id="5" name="Text 2"/>
          <p:cNvSpPr/>
          <p:nvPr/>
        </p:nvSpPr>
        <p:spPr>
          <a:xfrm>
            <a:off x="793790" y="3863816"/>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Năng lực IT nội bộ mạnh mẽ tập trung vào tối ưu hóa quy trình sản xuất và hậu cần chuỗi cung ứng.</a:t>
            </a:r>
            <a:endParaRPr lang="en-US" sz="1750" dirty="0"/>
          </a:p>
        </p:txBody>
      </p:sp>
      <p:pic>
        <p:nvPicPr>
          <p:cNvPr id="6" name="Image 1" descr="preencoded.png"/>
          <p:cNvPicPr>
            <a:picLocks noChangeAspect="1"/>
          </p:cNvPicPr>
          <p:nvPr/>
        </p:nvPicPr>
        <p:blipFill>
          <a:blip r:embed="rId4"/>
          <a:stretch>
            <a:fillRect/>
          </a:stretch>
        </p:blipFill>
        <p:spPr>
          <a:xfrm>
            <a:off x="7456884" y="2168604"/>
            <a:ext cx="566976" cy="566976"/>
          </a:xfrm>
          <a:prstGeom prst="rect">
            <a:avLst/>
          </a:prstGeom>
        </p:spPr>
      </p:pic>
      <p:sp>
        <p:nvSpPr>
          <p:cNvPr id="7" name="Text 3"/>
          <p:cNvSpPr/>
          <p:nvPr/>
        </p:nvSpPr>
        <p:spPr>
          <a:xfrm>
            <a:off x="7456884" y="3019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Kỹ thuật</a:t>
            </a:r>
            <a:endParaRPr lang="en-US" sz="2200" dirty="0"/>
          </a:p>
        </p:txBody>
      </p:sp>
      <p:sp>
        <p:nvSpPr>
          <p:cNvPr id="8" name="Text 4"/>
          <p:cNvSpPr/>
          <p:nvPr/>
        </p:nvSpPr>
        <p:spPr>
          <a:xfrm>
            <a:off x="7456884" y="3509486"/>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Các phòng ban tập trung vào tối ưu hóa quy trình, thiết kế và bảo trì máy móc, khoa học vật liệu và kiểm soát chất lượng.</a:t>
            </a:r>
            <a:endParaRPr lang="en-US" sz="1750" dirty="0"/>
          </a:p>
        </p:txBody>
      </p:sp>
      <p:pic>
        <p:nvPicPr>
          <p:cNvPr id="9" name="Image 2" descr="preencoded.png"/>
          <p:cNvPicPr>
            <a:picLocks noChangeAspect="1"/>
          </p:cNvPicPr>
          <p:nvPr/>
        </p:nvPicPr>
        <p:blipFill>
          <a:blip r:embed="rId5"/>
          <a:stretch>
            <a:fillRect/>
          </a:stretch>
        </p:blipFill>
        <p:spPr>
          <a:xfrm>
            <a:off x="793790" y="5156597"/>
            <a:ext cx="566976" cy="566976"/>
          </a:xfrm>
          <a:prstGeom prst="rect">
            <a:avLst/>
          </a:prstGeom>
        </p:spPr>
      </p:pic>
      <p:sp>
        <p:nvSpPr>
          <p:cNvPr id="10" name="Text 5"/>
          <p:cNvSpPr/>
          <p:nvPr/>
        </p:nvSpPr>
        <p:spPr>
          <a:xfrm>
            <a:off x="793790" y="6007060"/>
            <a:ext cx="370713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Xuất nhập khẩu &amp; Hậu cần</a:t>
            </a:r>
            <a:endParaRPr lang="en-US" sz="2200" dirty="0"/>
          </a:p>
        </p:txBody>
      </p:sp>
      <p:sp>
        <p:nvSpPr>
          <p:cNvPr id="11" name="Text 6"/>
          <p:cNvSpPr/>
          <p:nvPr/>
        </p:nvSpPr>
        <p:spPr>
          <a:xfrm>
            <a:off x="793790" y="6497479"/>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Quản lý các quy định thương mại quốc tế, thủ tục hải quan, vận chuyển và kho bãi.</a:t>
            </a:r>
            <a:endParaRPr lang="en-US" sz="1750" dirty="0"/>
          </a:p>
        </p:txBody>
      </p:sp>
      <p:pic>
        <p:nvPicPr>
          <p:cNvPr id="12" name="Image 3" descr="preencoded.png"/>
          <p:cNvPicPr>
            <a:picLocks noChangeAspect="1"/>
          </p:cNvPicPr>
          <p:nvPr/>
        </p:nvPicPr>
        <p:blipFill>
          <a:blip r:embed="rId6"/>
          <a:stretch>
            <a:fillRect/>
          </a:stretch>
        </p:blipFill>
        <p:spPr>
          <a:xfrm>
            <a:off x="7456884" y="5156597"/>
            <a:ext cx="566976" cy="566976"/>
          </a:xfrm>
          <a:prstGeom prst="rect">
            <a:avLst/>
          </a:prstGeom>
        </p:spPr>
      </p:pic>
      <p:sp>
        <p:nvSpPr>
          <p:cNvPr id="13" name="Text 7"/>
          <p:cNvSpPr/>
          <p:nvPr/>
        </p:nvSpPr>
        <p:spPr>
          <a:xfrm>
            <a:off x="7456884" y="6007060"/>
            <a:ext cx="6163628"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Trách nhiệm xã hội doanh nghiệp (CSR) / ESG</a:t>
            </a:r>
            <a:endParaRPr lang="en-US" sz="2200" dirty="0"/>
          </a:p>
        </p:txBody>
      </p:sp>
      <p:sp>
        <p:nvSpPr>
          <p:cNvPr id="14" name="Text 8"/>
          <p:cNvSpPr/>
          <p:nvPr/>
        </p:nvSpPr>
        <p:spPr>
          <a:xfrm>
            <a:off x="7456884" y="6497479"/>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Giám sát các sáng kiến ESG, báo cáo bền vững và sự tham gia cộng đồng.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93790" y="213586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1.3 Triển vọng.</a:t>
            </a:r>
            <a:endParaRPr lang="en-US" sz="4450" dirty="0"/>
          </a:p>
        </p:txBody>
      </p:sp>
      <p:sp>
        <p:nvSpPr>
          <p:cNvPr id="3" name="Text 1"/>
          <p:cNvSpPr/>
          <p:nvPr/>
        </p:nvSpPr>
        <p:spPr>
          <a:xfrm>
            <a:off x="793790" y="329826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TKG Taekwang Vina hoạt động như một thành phần tích hợp cao và có vai trò chiến lược quan trọng trong Tập đoàn TKG Taekwang toàn cầu. Cơ cấu tổ chức của công ty mạnh mẽ, được thiết kế cho việc sản xuất giày thể thao quy mô lớn, chất lượng cao, và được đặc trưng bởi hệ thống cấp bậc rõ ràng và chuyên môn hóa chức năng.</a:t>
            </a:r>
            <a:endParaRPr lang="en-US" sz="1750" dirty="0"/>
          </a:p>
        </p:txBody>
      </p:sp>
      <p:sp>
        <p:nvSpPr>
          <p:cNvPr id="4" name="Text 2"/>
          <p:cNvSpPr/>
          <p:nvPr/>
        </p:nvSpPr>
        <p:spPr>
          <a:xfrm>
            <a:off x="793790" y="464212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Công ty hoạt động thông qua mô hình đa nhà máy trên khắp Việt Nam, được hỗ trợ bởi một đội ngũ lãnh đạo phân tầng, cân bằng giữa giám sát pháp lý, vận hành và cấp độ tập đoàn mẹ. Các phòng ban chức năng toàn diện của công ty bao gồm mọi thứ từ sản xuất tiên tiến và phát triển sản phẩm đến quản lý nguồn nhân lực, IT và quản lý chuỗi cung ứng toàn cầu, phản ánh một cách tiếp cận hoạt động hiện đại, tích hợp.</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7766</Words>
  <Application>Microsoft Office PowerPoint</Application>
  <PresentationFormat>Custom</PresentationFormat>
  <Paragraphs>380</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Source Sans Pro</vt:lpstr>
      <vt:lpstr>Arial</vt:lpstr>
      <vt:lpstr>MuseoModerno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Hứa Minh Hoàng</cp:lastModifiedBy>
  <cp:revision>2</cp:revision>
  <dcterms:created xsi:type="dcterms:W3CDTF">2025-08-02T16:04:14Z</dcterms:created>
  <dcterms:modified xsi:type="dcterms:W3CDTF">2025-08-02T16:07:40Z</dcterms:modified>
</cp:coreProperties>
</file>